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0"/>
  </p:notesMasterIdLst>
  <p:sldIdLst>
    <p:sldId id="256" r:id="rId2"/>
    <p:sldId id="262" r:id="rId3"/>
    <p:sldId id="264" r:id="rId4"/>
    <p:sldId id="258" r:id="rId5"/>
    <p:sldId id="311" r:id="rId6"/>
    <p:sldId id="261" r:id="rId7"/>
    <p:sldId id="260" r:id="rId8"/>
    <p:sldId id="312" r:id="rId9"/>
    <p:sldId id="263" r:id="rId10"/>
    <p:sldId id="313" r:id="rId11"/>
    <p:sldId id="266" r:id="rId12"/>
    <p:sldId id="265" r:id="rId13"/>
    <p:sldId id="267" r:id="rId14"/>
    <p:sldId id="278" r:id="rId15"/>
    <p:sldId id="284" r:id="rId16"/>
    <p:sldId id="289" r:id="rId17"/>
    <p:sldId id="314" r:id="rId18"/>
    <p:sldId id="279" r:id="rId19"/>
  </p:sldIdLst>
  <p:sldSz cx="9144000" cy="5143500" type="screen16x9"/>
  <p:notesSz cx="6858000" cy="9144000"/>
  <p:embeddedFontLst>
    <p:embeddedFont>
      <p:font typeface="Anaheim" panose="020B0604020202020204" charset="0"/>
      <p:regular r:id="rId21"/>
    </p:embeddedFont>
    <p:embeddedFont>
      <p:font typeface="Bebas Neue" panose="020B0606020202050201" pitchFamily="34" charset="0"/>
      <p:regular r:id="rId22"/>
    </p:embeddedFont>
    <p:embeddedFont>
      <p:font typeface="Inter Tight" panose="020B0604020202020204" charset="0"/>
      <p:regular r:id="rId23"/>
      <p:bold r:id="rId24"/>
      <p:italic r:id="rId25"/>
      <p:boldItalic r:id="rId26"/>
    </p:embeddedFont>
    <p:embeddedFont>
      <p:font typeface="Manrope" panose="020B0604020202020204" charset="0"/>
      <p:regular r:id="rId27"/>
      <p:bold r:id="rId28"/>
    </p:embeddedFont>
    <p:embeddedFont>
      <p:font typeface="Nunito Light" pitchFamily="2" charset="0"/>
      <p:regular r:id="rId29"/>
      <p:italic r:id="rId30"/>
    </p:embeddedFont>
    <p:embeddedFont>
      <p:font typeface="Titillium Web" panose="00000500000000000000" pitchFamily="2" charset="0"/>
      <p:regular r:id="rId31"/>
      <p:bold r:id="rId32"/>
      <p:italic r:id="rId33"/>
      <p:boldItalic r:id="rId34"/>
    </p:embeddedFont>
    <p:embeddedFont>
      <p:font typeface="Ubuntu" panose="020B050403060203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6C048A-0362-4FB0-863D-B8C429D25517}">
  <a:tblStyle styleId="{A76C048A-0362-4FB0-863D-B8C429D255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553F3B5-0B34-40B4-A7ED-2E3CA2E66D0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presProps" Target="pres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18c1b6e7d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18c1b6e7d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5863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20dd09bc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20dd09bc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d5260bdd8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d5260bdd8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220dd09bcc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220dd09bcc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4910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016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65000"/>
          </a:blip>
          <a:srcRect b="15626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3225" y="995300"/>
            <a:ext cx="6064200" cy="23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 b="1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13225" y="3465075"/>
            <a:ext cx="2319000" cy="6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2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/>
          <p:cNvPicPr preferRelativeResize="0"/>
          <p:nvPr/>
        </p:nvPicPr>
        <p:blipFill rotWithShape="1">
          <a:blip r:embed="rId2">
            <a:alphaModFix amt="65000"/>
          </a:blip>
          <a:srcRect b="15626"/>
          <a:stretch/>
        </p:blipFill>
        <p:spPr>
          <a:xfrm rot="10800000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ctrTitle"/>
          </p:nvPr>
        </p:nvSpPr>
        <p:spPr>
          <a:xfrm>
            <a:off x="3555997" y="2229700"/>
            <a:ext cx="48747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 b="1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ubTitle" idx="1"/>
          </p:nvPr>
        </p:nvSpPr>
        <p:spPr>
          <a:xfrm>
            <a:off x="3556010" y="3272075"/>
            <a:ext cx="2319000" cy="6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 idx="2" hasCustomPrompt="1"/>
          </p:nvPr>
        </p:nvSpPr>
        <p:spPr>
          <a:xfrm>
            <a:off x="3556010" y="1188337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6"/>
          <p:cNvSpPr>
            <a:spLocks noGrp="1"/>
          </p:cNvSpPr>
          <p:nvPr>
            <p:ph type="pic" idx="3"/>
          </p:nvPr>
        </p:nvSpPr>
        <p:spPr>
          <a:xfrm>
            <a:off x="277839" y="275707"/>
            <a:ext cx="2536800" cy="4592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9"/>
          <p:cNvPicPr preferRelativeResize="0"/>
          <p:nvPr/>
        </p:nvPicPr>
        <p:blipFill rotWithShape="1">
          <a:blip r:embed="rId2">
            <a:alphaModFix amt="65000"/>
          </a:blip>
          <a:srcRect b="15626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1"/>
          </p:nvPr>
        </p:nvSpPr>
        <p:spPr>
          <a:xfrm>
            <a:off x="719589" y="2588206"/>
            <a:ext cx="2641200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ctrTitle"/>
          </p:nvPr>
        </p:nvSpPr>
        <p:spPr>
          <a:xfrm>
            <a:off x="713225" y="1439000"/>
            <a:ext cx="2641200" cy="95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000" b="1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1"/>
          <p:cNvPicPr preferRelativeResize="0"/>
          <p:nvPr/>
        </p:nvPicPr>
        <p:blipFill rotWithShape="1">
          <a:blip r:embed="rId2">
            <a:alphaModFix amt="65000"/>
          </a:blip>
          <a:srcRect b="15626"/>
          <a:stretch/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77175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000" b="1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subTitle" idx="1"/>
          </p:nvPr>
        </p:nvSpPr>
        <p:spPr>
          <a:xfrm>
            <a:off x="2071150" y="2042633"/>
            <a:ext cx="48609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subTitle" idx="2"/>
          </p:nvPr>
        </p:nvSpPr>
        <p:spPr>
          <a:xfrm>
            <a:off x="2071158" y="1681259"/>
            <a:ext cx="48609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subTitle" idx="3"/>
          </p:nvPr>
        </p:nvSpPr>
        <p:spPr>
          <a:xfrm>
            <a:off x="2071150" y="3488809"/>
            <a:ext cx="48609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subTitle" idx="4"/>
          </p:nvPr>
        </p:nvSpPr>
        <p:spPr>
          <a:xfrm>
            <a:off x="2071152" y="3127421"/>
            <a:ext cx="48609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2"/>
          <p:cNvPicPr preferRelativeResize="0"/>
          <p:nvPr/>
        </p:nvPicPr>
        <p:blipFill rotWithShape="1">
          <a:blip r:embed="rId2">
            <a:alphaModFix amt="65000"/>
          </a:blip>
          <a:srcRect b="15626"/>
          <a:stretch/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77175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000" b="1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subTitle" idx="1"/>
          </p:nvPr>
        </p:nvSpPr>
        <p:spPr>
          <a:xfrm>
            <a:off x="4724400" y="1876575"/>
            <a:ext cx="3512100" cy="19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subTitle" idx="2"/>
          </p:nvPr>
        </p:nvSpPr>
        <p:spPr>
          <a:xfrm>
            <a:off x="713225" y="1876575"/>
            <a:ext cx="3512100" cy="19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3"/>
          <p:cNvPicPr preferRelativeResize="0"/>
          <p:nvPr/>
        </p:nvPicPr>
        <p:blipFill rotWithShape="1">
          <a:blip r:embed="rId2">
            <a:alphaModFix amt="65000"/>
          </a:blip>
          <a:srcRect b="15626"/>
          <a:stretch/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77175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000" b="1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subTitle" idx="1"/>
          </p:nvPr>
        </p:nvSpPr>
        <p:spPr>
          <a:xfrm>
            <a:off x="713225" y="3165257"/>
            <a:ext cx="1775700" cy="10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subTitle" idx="2"/>
          </p:nvPr>
        </p:nvSpPr>
        <p:spPr>
          <a:xfrm>
            <a:off x="713231" y="2803882"/>
            <a:ext cx="1775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subTitle" idx="3"/>
          </p:nvPr>
        </p:nvSpPr>
        <p:spPr>
          <a:xfrm>
            <a:off x="3266850" y="3165257"/>
            <a:ext cx="1775700" cy="10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subTitle" idx="4"/>
          </p:nvPr>
        </p:nvSpPr>
        <p:spPr>
          <a:xfrm>
            <a:off x="3266856" y="2803882"/>
            <a:ext cx="1775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subTitle" idx="5"/>
          </p:nvPr>
        </p:nvSpPr>
        <p:spPr>
          <a:xfrm>
            <a:off x="5820475" y="3165257"/>
            <a:ext cx="1775700" cy="10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subTitle" idx="6"/>
          </p:nvPr>
        </p:nvSpPr>
        <p:spPr>
          <a:xfrm>
            <a:off x="5820481" y="2803882"/>
            <a:ext cx="1775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4"/>
          <p:cNvPicPr preferRelativeResize="0"/>
          <p:nvPr/>
        </p:nvPicPr>
        <p:blipFill rotWithShape="1">
          <a:blip r:embed="rId2">
            <a:alphaModFix amt="65000"/>
          </a:blip>
          <a:srcRect t="15626"/>
          <a:stretch/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4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77175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000" b="1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subTitle" idx="1"/>
          </p:nvPr>
        </p:nvSpPr>
        <p:spPr>
          <a:xfrm>
            <a:off x="4904925" y="3348200"/>
            <a:ext cx="3525900" cy="11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subTitle" idx="2"/>
          </p:nvPr>
        </p:nvSpPr>
        <p:spPr>
          <a:xfrm>
            <a:off x="4904927" y="2986825"/>
            <a:ext cx="35259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subTitle" idx="3"/>
          </p:nvPr>
        </p:nvSpPr>
        <p:spPr>
          <a:xfrm>
            <a:off x="713225" y="3348200"/>
            <a:ext cx="3525900" cy="11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4"/>
          <p:cNvSpPr txBox="1">
            <a:spLocks noGrp="1"/>
          </p:cNvSpPr>
          <p:nvPr>
            <p:ph type="subTitle" idx="4"/>
          </p:nvPr>
        </p:nvSpPr>
        <p:spPr>
          <a:xfrm>
            <a:off x="713227" y="2986825"/>
            <a:ext cx="35259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subTitle" idx="5"/>
          </p:nvPr>
        </p:nvSpPr>
        <p:spPr>
          <a:xfrm>
            <a:off x="4904925" y="1736950"/>
            <a:ext cx="3525900" cy="11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subTitle" idx="6"/>
          </p:nvPr>
        </p:nvSpPr>
        <p:spPr>
          <a:xfrm>
            <a:off x="4904927" y="1375575"/>
            <a:ext cx="35259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subTitle" idx="7"/>
          </p:nvPr>
        </p:nvSpPr>
        <p:spPr>
          <a:xfrm>
            <a:off x="713225" y="1736950"/>
            <a:ext cx="3525900" cy="11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4"/>
          <p:cNvSpPr txBox="1">
            <a:spLocks noGrp="1"/>
          </p:cNvSpPr>
          <p:nvPr>
            <p:ph type="subTitle" idx="8"/>
          </p:nvPr>
        </p:nvSpPr>
        <p:spPr>
          <a:xfrm>
            <a:off x="713227" y="1375575"/>
            <a:ext cx="35259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5"/>
          <p:cNvPicPr preferRelativeResize="0"/>
          <p:nvPr/>
        </p:nvPicPr>
        <p:blipFill rotWithShape="1">
          <a:blip r:embed="rId2">
            <a:alphaModFix amt="65000"/>
          </a:blip>
          <a:srcRect b="15626"/>
          <a:stretch/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5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5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77175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000" b="1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5"/>
          <p:cNvSpPr txBox="1">
            <a:spLocks noGrp="1"/>
          </p:cNvSpPr>
          <p:nvPr>
            <p:ph type="subTitle" idx="1"/>
          </p:nvPr>
        </p:nvSpPr>
        <p:spPr>
          <a:xfrm>
            <a:off x="713226" y="2109124"/>
            <a:ext cx="20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5"/>
          <p:cNvSpPr txBox="1">
            <a:spLocks noGrp="1"/>
          </p:cNvSpPr>
          <p:nvPr>
            <p:ph type="subTitle" idx="2"/>
          </p:nvPr>
        </p:nvSpPr>
        <p:spPr>
          <a:xfrm>
            <a:off x="713226" y="1747750"/>
            <a:ext cx="2072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0" name="Google Shape;160;p25"/>
          <p:cNvSpPr txBox="1">
            <a:spLocks noGrp="1"/>
          </p:cNvSpPr>
          <p:nvPr>
            <p:ph type="subTitle" idx="3"/>
          </p:nvPr>
        </p:nvSpPr>
        <p:spPr>
          <a:xfrm>
            <a:off x="713226" y="3485027"/>
            <a:ext cx="20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subTitle" idx="4"/>
          </p:nvPr>
        </p:nvSpPr>
        <p:spPr>
          <a:xfrm>
            <a:off x="713226" y="3123653"/>
            <a:ext cx="2072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2" name="Google Shape;162;p25"/>
          <p:cNvSpPr txBox="1">
            <a:spLocks noGrp="1"/>
          </p:cNvSpPr>
          <p:nvPr>
            <p:ph type="subTitle" idx="5"/>
          </p:nvPr>
        </p:nvSpPr>
        <p:spPr>
          <a:xfrm>
            <a:off x="3535801" y="2109124"/>
            <a:ext cx="20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subTitle" idx="6"/>
          </p:nvPr>
        </p:nvSpPr>
        <p:spPr>
          <a:xfrm>
            <a:off x="3535801" y="1747750"/>
            <a:ext cx="2072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subTitle" idx="7"/>
          </p:nvPr>
        </p:nvSpPr>
        <p:spPr>
          <a:xfrm>
            <a:off x="3535801" y="3485027"/>
            <a:ext cx="20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subTitle" idx="8"/>
          </p:nvPr>
        </p:nvSpPr>
        <p:spPr>
          <a:xfrm>
            <a:off x="3535801" y="3123653"/>
            <a:ext cx="2072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subTitle" idx="9"/>
          </p:nvPr>
        </p:nvSpPr>
        <p:spPr>
          <a:xfrm>
            <a:off x="6358376" y="2109124"/>
            <a:ext cx="20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subTitle" idx="13"/>
          </p:nvPr>
        </p:nvSpPr>
        <p:spPr>
          <a:xfrm>
            <a:off x="6358376" y="1747750"/>
            <a:ext cx="2072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subTitle" idx="14"/>
          </p:nvPr>
        </p:nvSpPr>
        <p:spPr>
          <a:xfrm>
            <a:off x="6358376" y="3485027"/>
            <a:ext cx="20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subTitle" idx="15"/>
          </p:nvPr>
        </p:nvSpPr>
        <p:spPr>
          <a:xfrm>
            <a:off x="6358376" y="3123653"/>
            <a:ext cx="2072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0"/>
          <p:cNvPicPr preferRelativeResize="0"/>
          <p:nvPr/>
        </p:nvPicPr>
        <p:blipFill rotWithShape="1">
          <a:blip r:embed="rId2">
            <a:alphaModFix amt="65000"/>
          </a:blip>
          <a:srcRect b="15626"/>
          <a:stretch/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1"/>
          <p:cNvPicPr preferRelativeResize="0"/>
          <p:nvPr/>
        </p:nvPicPr>
        <p:blipFill rotWithShape="1">
          <a:blip r:embed="rId2">
            <a:alphaModFix amt="65000"/>
          </a:blip>
          <a:srcRect b="15626"/>
          <a:stretch/>
        </p:blipFill>
        <p:spPr>
          <a:xfrm rot="10800000"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 amt="65000"/>
          </a:blip>
          <a:srcRect b="15626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1180300" y="2229700"/>
            <a:ext cx="53955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 b="1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180300" y="3272069"/>
            <a:ext cx="2319000" cy="6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1180300" y="1188331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 rotWithShape="1">
          <a:blip r:embed="rId2">
            <a:alphaModFix amt="65000"/>
          </a:blip>
          <a:srcRect b="15626"/>
          <a:stretch/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64446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000" b="1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20000" y="1451075"/>
            <a:ext cx="7704000" cy="30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 rotWithShape="1">
          <a:blip r:embed="rId2">
            <a:alphaModFix amt="65000"/>
          </a:blip>
          <a:srcRect t="15626"/>
          <a:stretch/>
        </p:blipFill>
        <p:spPr>
          <a:xfrm rot="10800000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64446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000" b="1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391275" y="3821811"/>
            <a:ext cx="20724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1391275" y="3460439"/>
            <a:ext cx="2072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5680363" y="3821811"/>
            <a:ext cx="20724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5680363" y="3460439"/>
            <a:ext cx="2072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/>
          <p:cNvPicPr preferRelativeResize="0"/>
          <p:nvPr/>
        </p:nvPicPr>
        <p:blipFill rotWithShape="1">
          <a:blip r:embed="rId2">
            <a:alphaModFix amt="65000"/>
          </a:blip>
          <a:srcRect b="15626"/>
          <a:stretch/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6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77175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000" b="1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"/>
          <p:cNvPicPr preferRelativeResize="0"/>
          <p:nvPr/>
        </p:nvPicPr>
        <p:blipFill rotWithShape="1">
          <a:blip r:embed="rId2">
            <a:alphaModFix amt="65000"/>
          </a:blip>
          <a:srcRect b="15626"/>
          <a:stretch/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ctrTitle"/>
          </p:nvPr>
        </p:nvSpPr>
        <p:spPr>
          <a:xfrm>
            <a:off x="713225" y="906750"/>
            <a:ext cx="3499500" cy="9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000" b="1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ubTitle" idx="1"/>
          </p:nvPr>
        </p:nvSpPr>
        <p:spPr>
          <a:xfrm>
            <a:off x="719873" y="2037142"/>
            <a:ext cx="3499500" cy="21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>
            <a:spLocks noGrp="1"/>
          </p:cNvSpPr>
          <p:nvPr>
            <p:ph type="pic" idx="2"/>
          </p:nvPr>
        </p:nvSpPr>
        <p:spPr>
          <a:xfrm>
            <a:off x="5438375" y="282525"/>
            <a:ext cx="3430500" cy="45834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3"/>
          <p:cNvPicPr preferRelativeResize="0"/>
          <p:nvPr/>
        </p:nvPicPr>
        <p:blipFill rotWithShape="1">
          <a:blip r:embed="rId2">
            <a:alphaModFix amt="65000"/>
          </a:blip>
          <a:srcRect b="15626"/>
          <a:stretch/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77175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000" b="1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1626732" y="2109129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2" hasCustomPrompt="1"/>
          </p:nvPr>
        </p:nvSpPr>
        <p:spPr>
          <a:xfrm>
            <a:off x="713227" y="1747743"/>
            <a:ext cx="785400" cy="93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3"/>
          </p:nvPr>
        </p:nvSpPr>
        <p:spPr>
          <a:xfrm>
            <a:off x="1626732" y="174775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4"/>
          </p:nvPr>
        </p:nvSpPr>
        <p:spPr>
          <a:xfrm>
            <a:off x="1626732" y="363743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5" hasCustomPrompt="1"/>
          </p:nvPr>
        </p:nvSpPr>
        <p:spPr>
          <a:xfrm>
            <a:off x="713227" y="3276061"/>
            <a:ext cx="785400" cy="93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6"/>
          </p:nvPr>
        </p:nvSpPr>
        <p:spPr>
          <a:xfrm>
            <a:off x="1626732" y="327606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7"/>
          </p:nvPr>
        </p:nvSpPr>
        <p:spPr>
          <a:xfrm>
            <a:off x="5485507" y="2109129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8" hasCustomPrompt="1"/>
          </p:nvPr>
        </p:nvSpPr>
        <p:spPr>
          <a:xfrm>
            <a:off x="4572001" y="1747743"/>
            <a:ext cx="785400" cy="93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9"/>
          </p:nvPr>
        </p:nvSpPr>
        <p:spPr>
          <a:xfrm>
            <a:off x="5485507" y="174775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3"/>
          </p:nvPr>
        </p:nvSpPr>
        <p:spPr>
          <a:xfrm>
            <a:off x="5485507" y="363743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14" hasCustomPrompt="1"/>
          </p:nvPr>
        </p:nvSpPr>
        <p:spPr>
          <a:xfrm>
            <a:off x="4572001" y="3276061"/>
            <a:ext cx="785400" cy="93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5"/>
          </p:nvPr>
        </p:nvSpPr>
        <p:spPr>
          <a:xfrm>
            <a:off x="5485507" y="327606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4"/>
          <p:cNvPicPr preferRelativeResize="0"/>
          <p:nvPr/>
        </p:nvPicPr>
        <p:blipFill rotWithShape="1">
          <a:blip r:embed="rId2">
            <a:alphaModFix amt="65000"/>
          </a:blip>
          <a:srcRect b="15626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ctrTitle"/>
          </p:nvPr>
        </p:nvSpPr>
        <p:spPr>
          <a:xfrm>
            <a:off x="2744025" y="656325"/>
            <a:ext cx="56868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 b="1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1"/>
          </p:nvPr>
        </p:nvSpPr>
        <p:spPr>
          <a:xfrm>
            <a:off x="2744025" y="1698700"/>
            <a:ext cx="5686800" cy="4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997425"/>
            <a:ext cx="1362600" cy="84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4"/>
          <p:cNvSpPr>
            <a:spLocks noGrp="1"/>
          </p:cNvSpPr>
          <p:nvPr>
            <p:ph type="pic" idx="3"/>
          </p:nvPr>
        </p:nvSpPr>
        <p:spPr>
          <a:xfrm>
            <a:off x="275700" y="2571750"/>
            <a:ext cx="6567000" cy="2296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anrope"/>
              <a:buNone/>
              <a:defRPr sz="3500" b="1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anrope"/>
              <a:buNone/>
              <a:defRPr sz="3500" b="1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anrope"/>
              <a:buNone/>
              <a:defRPr sz="3500" b="1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anrope"/>
              <a:buNone/>
              <a:defRPr sz="3500" b="1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anrope"/>
              <a:buNone/>
              <a:defRPr sz="3500" b="1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anrope"/>
              <a:buNone/>
              <a:defRPr sz="3500" b="1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anrope"/>
              <a:buNone/>
              <a:defRPr sz="3500" b="1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anrope"/>
              <a:buNone/>
              <a:defRPr sz="3500" b="1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anrope"/>
              <a:buNone/>
              <a:defRPr sz="3500" b="1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Char char="●"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Char char="○"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Char char="■"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Char char="●"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Char char="○"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Char char="■"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Char char="●"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Char char="○"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Char char="■"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8" r:id="rId7"/>
    <p:sldLayoutId id="2147483659" r:id="rId8"/>
    <p:sldLayoutId id="2147483660" r:id="rId9"/>
    <p:sldLayoutId id="2147483662" r:id="rId10"/>
    <p:sldLayoutId id="2147483665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6" r:id="rId17"/>
    <p:sldLayoutId id="2147483677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merald.com/insight/content/doi/10.1108/02602280210444654/full/html?fullSc=1&amp;mbSc=1" TargetMode="External"/><Relationship Id="rId7" Type="http://schemas.openxmlformats.org/officeDocument/2006/relationships/image" Target="../media/image22.jpg"/><Relationship Id="rId2" Type="http://schemas.openxmlformats.org/officeDocument/2006/relationships/hyperlink" Target="https://ieeexplore.ieee.org/document/1301972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intechopen.com/chapters/59192" TargetMode="External"/><Relationship Id="rId5" Type="http://schemas.openxmlformats.org/officeDocument/2006/relationships/hyperlink" Target="https://link.springer.com/article/10.2478/s13531-011-0007-8" TargetMode="External"/><Relationship Id="rId4" Type="http://schemas.openxmlformats.org/officeDocument/2006/relationships/hyperlink" Target="https://www.sciencedirect.com/science/article/pii/S187770581000809X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ctrTitle"/>
          </p:nvPr>
        </p:nvSpPr>
        <p:spPr>
          <a:xfrm>
            <a:off x="1428756" y="1296404"/>
            <a:ext cx="6286487" cy="14929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3700" dirty="0">
                <a:latin typeface="Manrope" panose="020B0604020202020204" charset="0"/>
              </a:rPr>
              <a:t>Ηλεκτρονικά κυκλώματα στο διάστημα :</a:t>
            </a:r>
            <a:br>
              <a:rPr lang="en-US" sz="3700" dirty="0">
                <a:latin typeface="Manrope" panose="020B0604020202020204" charset="0"/>
              </a:rPr>
            </a:br>
            <a:r>
              <a:rPr lang="el-GR" sz="3700" dirty="0">
                <a:latin typeface="Manrope" panose="020B0604020202020204" charset="0"/>
              </a:rPr>
              <a:t> Πρόβλημα</a:t>
            </a:r>
            <a:r>
              <a:rPr lang="en-US" sz="3700" dirty="0">
                <a:latin typeface="Manrope" panose="020B0604020202020204" charset="0"/>
              </a:rPr>
              <a:t> </a:t>
            </a:r>
            <a:r>
              <a:rPr lang="el-GR" sz="3700" dirty="0">
                <a:latin typeface="Manrope" panose="020B0604020202020204" charset="0"/>
              </a:rPr>
              <a:t>Θερμοκρασίας</a:t>
            </a:r>
            <a:endParaRPr sz="3700" dirty="0">
              <a:latin typeface="Manrope" panose="020B060402020202020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1BC2B3D-1EF5-C9E3-779A-F3BF43A3C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248" y="2789356"/>
            <a:ext cx="3669718" cy="2066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8" name="Google Shape;218;p35"/>
          <p:cNvSpPr txBox="1">
            <a:spLocks noGrp="1"/>
          </p:cNvSpPr>
          <p:nvPr>
            <p:ph type="subTitle" idx="1"/>
          </p:nvPr>
        </p:nvSpPr>
        <p:spPr>
          <a:xfrm>
            <a:off x="2584877" y="3185432"/>
            <a:ext cx="3889268" cy="12130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l-GR" sz="2200" b="0" i="0" u="none" strike="noStrike" dirty="0">
                <a:solidFill>
                  <a:schemeClr val="bg1"/>
                </a:solidFill>
                <a:effectLst/>
                <a:latin typeface="Manrope" panose="020B0604020202020204" charset="0"/>
              </a:rPr>
              <a:t>Δημήτρης</a:t>
            </a:r>
            <a:r>
              <a:rPr lang="el-GR" sz="2200" b="0" i="0" u="none" strike="noStrike" dirty="0">
                <a:solidFill>
                  <a:srgbClr val="000000"/>
                </a:solidFill>
                <a:effectLst/>
                <a:latin typeface="Manrope" panose="020B0604020202020204" charset="0"/>
              </a:rPr>
              <a:t> </a:t>
            </a:r>
            <a:r>
              <a:rPr lang="el-GR" sz="2200" b="0" i="0" u="none" strike="noStrike" dirty="0">
                <a:solidFill>
                  <a:schemeClr val="bg1"/>
                </a:solidFill>
                <a:effectLst/>
                <a:latin typeface="Manrope" panose="020B0604020202020204" charset="0"/>
              </a:rPr>
              <a:t>Ξυλογιάννης </a:t>
            </a:r>
            <a:endParaRPr lang="el-GR" sz="2200" dirty="0">
              <a:solidFill>
                <a:schemeClr val="bg1"/>
              </a:solidFill>
              <a:latin typeface="Manrope" panose="020B0604020202020204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l-GR" sz="2200" b="0" i="0" u="none" strike="noStrike" dirty="0">
                <a:solidFill>
                  <a:schemeClr val="bg1"/>
                </a:solidFill>
                <a:effectLst/>
                <a:latin typeface="Manrope" panose="020B0604020202020204" charset="0"/>
              </a:rPr>
              <a:t>Θωμάς Κυριάκος Πραβινός</a:t>
            </a:r>
            <a:endParaRPr lang="el-GR" sz="2200" b="0" dirty="0">
              <a:solidFill>
                <a:schemeClr val="bg1"/>
              </a:solidFill>
              <a:effectLst/>
              <a:latin typeface="Manrope" panose="020B0604020202020204" charset="0"/>
            </a:endParaRPr>
          </a:p>
          <a:p>
            <a:br>
              <a:rPr lang="el-GR" dirty="0"/>
            </a:br>
            <a:endParaRPr dirty="0"/>
          </a:p>
        </p:txBody>
      </p:sp>
      <p:pic>
        <p:nvPicPr>
          <p:cNvPr id="5" name="Εικόνα 4" descr="Εικόνα που περιέχει μεταφορά, δορυφόρος, διαστημικό σκάφος&#10;&#10;Περιγραφή που δημιουργήθηκε αυτόματα">
            <a:extLst>
              <a:ext uri="{FF2B5EF4-FFF2-40B4-BE49-F238E27FC236}">
                <a16:creationId xmlns:a16="http://schemas.microsoft.com/office/drawing/2014/main" id="{C8049555-E552-26C1-929A-7C4368D5A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243789">
            <a:off x="464184" y="2795954"/>
            <a:ext cx="1765935" cy="17659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 txBox="1">
            <a:spLocks noGrp="1"/>
          </p:cNvSpPr>
          <p:nvPr>
            <p:ph type="subTitle" idx="1"/>
          </p:nvPr>
        </p:nvSpPr>
        <p:spPr>
          <a:xfrm>
            <a:off x="606920" y="1067105"/>
            <a:ext cx="2816702" cy="11024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l-GR" sz="1200" b="0" i="0" u="none" strike="noStrike" dirty="0">
                <a:solidFill>
                  <a:schemeClr val="bg1"/>
                </a:solidFill>
                <a:effectLst/>
                <a:latin typeface="Inter Tight" panose="020B0604020202020204" charset="0"/>
                <a:ea typeface="Inter Tight" panose="020B0604020202020204" charset="0"/>
                <a:cs typeface="Inter Tight" panose="020B0604020202020204" charset="0"/>
              </a:rPr>
              <a:t>Σ</a:t>
            </a:r>
            <a:r>
              <a:rPr lang="el-GR" sz="1200" dirty="0">
                <a:solidFill>
                  <a:schemeClr val="bg1"/>
                </a:solidFill>
                <a:latin typeface="Inter Tight" panose="020B0604020202020204" charset="0"/>
                <a:ea typeface="Inter Tight" panose="020B0604020202020204" charset="0"/>
                <a:cs typeface="Inter Tight" panose="020B0604020202020204" charset="0"/>
              </a:rPr>
              <a:t>ύνδεση </a:t>
            </a:r>
            <a:r>
              <a:rPr lang="el-GR" sz="1200" b="1" dirty="0">
                <a:solidFill>
                  <a:schemeClr val="bg1"/>
                </a:solidFill>
                <a:latin typeface="Inter Tight" panose="020B0604020202020204" charset="0"/>
                <a:ea typeface="Inter Tight" panose="020B0604020202020204" charset="0"/>
                <a:cs typeface="Inter Tight" panose="020B0604020202020204" charset="0"/>
              </a:rPr>
              <a:t>θερμοζευγών</a:t>
            </a:r>
            <a:r>
              <a:rPr lang="el-GR" sz="1200" dirty="0">
                <a:solidFill>
                  <a:schemeClr val="bg1"/>
                </a:solidFill>
                <a:latin typeface="Inter Tight" panose="020B0604020202020204" charset="0"/>
                <a:ea typeface="Inter Tight" panose="020B0604020202020204" charset="0"/>
                <a:cs typeface="Inter Tight" panose="020B0604020202020204" charset="0"/>
              </a:rPr>
              <a:t> με </a:t>
            </a:r>
            <a:r>
              <a:rPr lang="el-GR" sz="1200" b="1" dirty="0">
                <a:solidFill>
                  <a:schemeClr val="bg1"/>
                </a:solidFill>
                <a:latin typeface="Inter Tight" panose="020B0604020202020204" charset="0"/>
                <a:ea typeface="Inter Tight" panose="020B0604020202020204" charset="0"/>
                <a:cs typeface="Inter Tight" panose="020B0604020202020204" charset="0"/>
              </a:rPr>
              <a:t>κύκλωμα ανάγνωσης </a:t>
            </a:r>
            <a:r>
              <a:rPr lang="en-US" sz="1200" b="1" dirty="0">
                <a:solidFill>
                  <a:schemeClr val="bg1"/>
                </a:solidFill>
                <a:latin typeface="Inter Tight" panose="020B0604020202020204" charset="0"/>
                <a:ea typeface="Inter Tight" panose="020B0604020202020204" charset="0"/>
                <a:cs typeface="Inter Tight" panose="020B0604020202020204" charset="0"/>
              </a:rPr>
              <a:t>CMOS</a:t>
            </a:r>
            <a:endParaRPr lang="el-GR" sz="1200" b="1" i="0" u="none" strike="noStrike" dirty="0">
              <a:solidFill>
                <a:schemeClr val="bg1"/>
              </a:solidFill>
              <a:effectLst/>
              <a:latin typeface="Inter Tight" panose="020B0604020202020204" charset="0"/>
              <a:ea typeface="Inter Tight" panose="020B0604020202020204" charset="0"/>
              <a:cs typeface="Inter Tight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l-GR" sz="500" b="0" i="0" u="none" strike="noStrike" dirty="0">
              <a:solidFill>
                <a:schemeClr val="bg1"/>
              </a:solidFill>
              <a:effectLst/>
              <a:latin typeface="Inter Tight" panose="020B0604020202020204" charset="0"/>
              <a:ea typeface="Inter Tight" panose="020B0604020202020204" charset="0"/>
              <a:cs typeface="Inter Tight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l-GR" sz="1200" b="1" dirty="0">
                <a:solidFill>
                  <a:schemeClr val="bg1"/>
                </a:solidFill>
                <a:latin typeface="Inter Tight" panose="020B0604020202020204" charset="0"/>
                <a:ea typeface="Inter Tight" panose="020B0604020202020204" charset="0"/>
                <a:cs typeface="Inter Tight" panose="020B0604020202020204" charset="0"/>
              </a:rPr>
              <a:t>Ενίσχυση</a:t>
            </a:r>
            <a:r>
              <a:rPr lang="el-GR" sz="1200" dirty="0">
                <a:solidFill>
                  <a:schemeClr val="bg1"/>
                </a:solidFill>
                <a:latin typeface="Inter Tight" panose="020B0604020202020204" charset="0"/>
                <a:ea typeface="Inter Tight" panose="020B0604020202020204" charset="0"/>
                <a:cs typeface="Inter Tight" panose="020B0604020202020204" charset="0"/>
              </a:rPr>
              <a:t> και </a:t>
            </a:r>
            <a:r>
              <a:rPr lang="el-GR" sz="1200" b="1" dirty="0">
                <a:solidFill>
                  <a:schemeClr val="bg1"/>
                </a:solidFill>
                <a:latin typeface="Inter Tight" panose="020B0604020202020204" charset="0"/>
                <a:ea typeface="Inter Tight" panose="020B0604020202020204" charset="0"/>
                <a:cs typeface="Inter Tight" panose="020B0604020202020204" charset="0"/>
              </a:rPr>
              <a:t>μετατροπή</a:t>
            </a:r>
            <a:r>
              <a:rPr lang="el-GR" sz="1200" dirty="0">
                <a:solidFill>
                  <a:schemeClr val="bg1"/>
                </a:solidFill>
                <a:latin typeface="Inter Tight" panose="020B0604020202020204" charset="0"/>
                <a:ea typeface="Inter Tight" panose="020B0604020202020204" charset="0"/>
                <a:cs typeface="Inter Tight" panose="020B0604020202020204" charset="0"/>
              </a:rPr>
              <a:t> σήματος σε </a:t>
            </a:r>
            <a:r>
              <a:rPr lang="el-GR" sz="1200" b="1" dirty="0">
                <a:solidFill>
                  <a:schemeClr val="bg1"/>
                </a:solidFill>
                <a:latin typeface="Inter Tight" panose="020B0604020202020204" charset="0"/>
                <a:ea typeface="Inter Tight" panose="020B0604020202020204" charset="0"/>
                <a:cs typeface="Inter Tight" panose="020B0604020202020204" charset="0"/>
              </a:rPr>
              <a:t>ψηφιακή έξοδο</a:t>
            </a:r>
            <a:endParaRPr sz="1200" b="1" dirty="0">
              <a:solidFill>
                <a:schemeClr val="bg1"/>
              </a:solidFill>
              <a:latin typeface="Inter Tight" panose="020B0604020202020204" charset="0"/>
              <a:ea typeface="Inter Tight" panose="020B0604020202020204" charset="0"/>
              <a:cs typeface="Inter Tight" panose="020B0604020202020204" charset="0"/>
            </a:endParaRPr>
          </a:p>
        </p:txBody>
      </p:sp>
      <p:sp>
        <p:nvSpPr>
          <p:cNvPr id="271" name="Google Shape;271;p37"/>
          <p:cNvSpPr txBox="1">
            <a:spLocks noGrp="1"/>
          </p:cNvSpPr>
          <p:nvPr>
            <p:ph type="title" idx="2"/>
          </p:nvPr>
        </p:nvSpPr>
        <p:spPr>
          <a:xfrm>
            <a:off x="555269" y="444021"/>
            <a:ext cx="7854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l-GR" dirty="0"/>
              <a:t>5</a:t>
            </a:r>
            <a:endParaRPr dirty="0"/>
          </a:p>
        </p:txBody>
      </p:sp>
      <p:sp>
        <p:nvSpPr>
          <p:cNvPr id="272" name="Google Shape;272;p37"/>
          <p:cNvSpPr txBox="1">
            <a:spLocks noGrp="1"/>
          </p:cNvSpPr>
          <p:nvPr>
            <p:ph type="subTitle" idx="3"/>
          </p:nvPr>
        </p:nvSpPr>
        <p:spPr>
          <a:xfrm>
            <a:off x="693557" y="573811"/>
            <a:ext cx="4234195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400" dirty="0"/>
              <a:t>           Αισθητήρες θερμοστοιχείων </a:t>
            </a:r>
            <a:r>
              <a:rPr lang="en-US" sz="1400" dirty="0"/>
              <a:t>CMOS</a:t>
            </a:r>
            <a:endParaRPr sz="1400" dirty="0"/>
          </a:p>
        </p:txBody>
      </p:sp>
      <p:sp>
        <p:nvSpPr>
          <p:cNvPr id="276" name="Google Shape;276;p37"/>
          <p:cNvSpPr txBox="1">
            <a:spLocks noGrp="1"/>
          </p:cNvSpPr>
          <p:nvPr>
            <p:ph type="subTitle" idx="7"/>
          </p:nvPr>
        </p:nvSpPr>
        <p:spPr>
          <a:xfrm>
            <a:off x="4484307" y="1067105"/>
            <a:ext cx="2952386" cy="11024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l-GR" sz="1200" b="0" i="0" u="none" strike="noStrike" dirty="0">
                <a:solidFill>
                  <a:schemeClr val="bg1"/>
                </a:solidFill>
                <a:effectLst/>
                <a:latin typeface="Inter Tight" panose="020B0604020202020204" charset="0"/>
                <a:ea typeface="Inter Tight" panose="020B0604020202020204" charset="0"/>
                <a:cs typeface="Inter Tight" panose="020B0604020202020204" charset="0"/>
              </a:rPr>
              <a:t>Θερμοευαίσθητη </a:t>
            </a:r>
            <a:r>
              <a:rPr lang="el-GR" sz="1200" b="1" i="0" u="none" strike="noStrike" dirty="0">
                <a:solidFill>
                  <a:schemeClr val="bg1"/>
                </a:solidFill>
                <a:effectLst/>
                <a:latin typeface="Inter Tight" panose="020B0604020202020204" charset="0"/>
                <a:ea typeface="Inter Tight" panose="020B0604020202020204" charset="0"/>
                <a:cs typeface="Inter Tight" panose="020B0604020202020204" charset="0"/>
              </a:rPr>
              <a:t>δίοδος</a:t>
            </a:r>
            <a:r>
              <a:rPr lang="el-GR" sz="1200" b="0" i="0" u="none" strike="noStrike" dirty="0">
                <a:solidFill>
                  <a:schemeClr val="bg1"/>
                </a:solidFill>
                <a:effectLst/>
                <a:latin typeface="Inter Tight" panose="020B0604020202020204" charset="0"/>
                <a:ea typeface="Inter Tight" panose="020B0604020202020204" charset="0"/>
                <a:cs typeface="Inter Tight" panose="020B0604020202020204" charset="0"/>
              </a:rPr>
              <a:t>, </a:t>
            </a:r>
            <a:r>
              <a:rPr lang="el-GR" sz="1200" b="1" i="0" u="none" strike="noStrike" dirty="0">
                <a:solidFill>
                  <a:schemeClr val="bg1"/>
                </a:solidFill>
                <a:effectLst/>
                <a:latin typeface="Inter Tight" panose="020B0604020202020204" charset="0"/>
                <a:ea typeface="Inter Tight" panose="020B0604020202020204" charset="0"/>
                <a:cs typeface="Inter Tight" panose="020B0604020202020204" charset="0"/>
              </a:rPr>
              <a:t>πηγή</a:t>
            </a:r>
            <a:r>
              <a:rPr lang="el-GR" sz="1200" b="0" i="0" u="none" strike="noStrike" dirty="0">
                <a:solidFill>
                  <a:schemeClr val="bg1"/>
                </a:solidFill>
                <a:effectLst/>
                <a:latin typeface="Inter Tight" panose="020B0604020202020204" charset="0"/>
                <a:ea typeface="Inter Tight" panose="020B0604020202020204" charset="0"/>
                <a:cs typeface="Inter Tight" panose="020B0604020202020204" charset="0"/>
              </a:rPr>
              <a:t> </a:t>
            </a:r>
            <a:r>
              <a:rPr lang="el-GR" sz="1200" b="1" i="0" u="none" strike="noStrike" dirty="0">
                <a:solidFill>
                  <a:schemeClr val="bg1"/>
                </a:solidFill>
                <a:effectLst/>
                <a:latin typeface="Inter Tight" panose="020B0604020202020204" charset="0"/>
                <a:ea typeface="Inter Tight" panose="020B0604020202020204" charset="0"/>
                <a:cs typeface="Inter Tight" panose="020B0604020202020204" charset="0"/>
              </a:rPr>
              <a:t>ρεύ</a:t>
            </a:r>
            <a:r>
              <a:rPr lang="el-GR" sz="1200" b="1" dirty="0">
                <a:solidFill>
                  <a:schemeClr val="bg1"/>
                </a:solidFill>
                <a:latin typeface="Inter Tight" panose="020B0604020202020204" charset="0"/>
                <a:ea typeface="Inter Tight" panose="020B0604020202020204" charset="0"/>
                <a:cs typeface="Inter Tight" panose="020B0604020202020204" charset="0"/>
              </a:rPr>
              <a:t>ματος</a:t>
            </a:r>
            <a:r>
              <a:rPr lang="el-GR" sz="1200" dirty="0">
                <a:solidFill>
                  <a:schemeClr val="bg1"/>
                </a:solidFill>
                <a:latin typeface="Inter Tight" panose="020B0604020202020204" charset="0"/>
                <a:ea typeface="Inter Tight" panose="020B0604020202020204" charset="0"/>
                <a:cs typeface="Inter Tight" panose="020B0604020202020204" charset="0"/>
              </a:rPr>
              <a:t> και </a:t>
            </a:r>
            <a:r>
              <a:rPr lang="el-GR" sz="1200" b="1" dirty="0">
                <a:solidFill>
                  <a:schemeClr val="bg1"/>
                </a:solidFill>
                <a:latin typeface="Inter Tight" panose="020B0604020202020204" charset="0"/>
                <a:ea typeface="Inter Tight" panose="020B0604020202020204" charset="0"/>
                <a:cs typeface="Inter Tight" panose="020B0604020202020204" charset="0"/>
              </a:rPr>
              <a:t>σύστημα ανάγνωσης</a:t>
            </a:r>
            <a:r>
              <a:rPr lang="el-GR" sz="1200" dirty="0">
                <a:solidFill>
                  <a:schemeClr val="bg1"/>
                </a:solidFill>
                <a:latin typeface="Inter Tight" panose="020B0604020202020204" charset="0"/>
                <a:ea typeface="Inter Tight" panose="020B0604020202020204" charset="0"/>
                <a:cs typeface="Inter Tight" panose="020B0604020202020204" charset="0"/>
              </a:rPr>
              <a:t> σε ένα </a:t>
            </a:r>
            <a:r>
              <a:rPr lang="el-GR" sz="1200" b="1" dirty="0">
                <a:solidFill>
                  <a:schemeClr val="bg1"/>
                </a:solidFill>
                <a:latin typeface="Inter Tight" panose="020B0604020202020204" charset="0"/>
                <a:ea typeface="Inter Tight" panose="020B0604020202020204" charset="0"/>
                <a:cs typeface="Inter Tight" panose="020B0604020202020204" charset="0"/>
              </a:rPr>
              <a:t>τσιπ </a:t>
            </a:r>
            <a:r>
              <a:rPr lang="en-US" sz="1200" b="1" dirty="0">
                <a:solidFill>
                  <a:schemeClr val="bg1"/>
                </a:solidFill>
                <a:latin typeface="Inter Tight" panose="020B0604020202020204" charset="0"/>
                <a:ea typeface="Inter Tight" panose="020B0604020202020204" charset="0"/>
                <a:cs typeface="Inter Tight" panose="020B0604020202020204" charset="0"/>
              </a:rPr>
              <a:t>CMOS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l-GR" sz="1200" dirty="0">
                <a:solidFill>
                  <a:schemeClr val="bg1"/>
                </a:solidFill>
                <a:latin typeface="Inter Tight" panose="020B0604020202020204" charset="0"/>
                <a:ea typeface="Inter Tight" panose="020B0604020202020204" charset="0"/>
                <a:cs typeface="Inter Tight" panose="020B0604020202020204" charset="0"/>
              </a:rPr>
              <a:t>Δυνατότητα </a:t>
            </a:r>
            <a:r>
              <a:rPr lang="el-GR" sz="1200" b="1" dirty="0">
                <a:solidFill>
                  <a:schemeClr val="bg1"/>
                </a:solidFill>
                <a:latin typeface="Inter Tight" panose="020B0604020202020204" charset="0"/>
                <a:ea typeface="Inter Tight" panose="020B0604020202020204" charset="0"/>
                <a:cs typeface="Inter Tight" panose="020B0604020202020204" charset="0"/>
              </a:rPr>
              <a:t>ενσωμάτωσης</a:t>
            </a:r>
            <a:r>
              <a:rPr lang="el-GR" sz="1200" dirty="0">
                <a:solidFill>
                  <a:schemeClr val="bg1"/>
                </a:solidFill>
                <a:latin typeface="Inter Tight" panose="020B0604020202020204" charset="0"/>
                <a:ea typeface="Inter Tight" panose="020B0604020202020204" charset="0"/>
                <a:cs typeface="Inter Tight" panose="020B0604020202020204" charset="0"/>
              </a:rPr>
              <a:t> σε άλλα κυκλώματα με βάση το </a:t>
            </a:r>
            <a:r>
              <a:rPr lang="en-US" sz="1200" dirty="0">
                <a:solidFill>
                  <a:schemeClr val="bg1"/>
                </a:solidFill>
                <a:latin typeface="Inter Tight" panose="020B0604020202020204" charset="0"/>
                <a:ea typeface="Inter Tight" panose="020B0604020202020204" charset="0"/>
                <a:cs typeface="Inter Tight" panose="020B0604020202020204" charset="0"/>
              </a:rPr>
              <a:t>CMOS</a:t>
            </a:r>
          </a:p>
        </p:txBody>
      </p:sp>
      <p:sp>
        <p:nvSpPr>
          <p:cNvPr id="277" name="Google Shape;277;p37"/>
          <p:cNvSpPr txBox="1">
            <a:spLocks noGrp="1"/>
          </p:cNvSpPr>
          <p:nvPr>
            <p:ph type="title" idx="8"/>
          </p:nvPr>
        </p:nvSpPr>
        <p:spPr>
          <a:xfrm>
            <a:off x="4327936" y="425217"/>
            <a:ext cx="7854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78" name="Google Shape;278;p37"/>
          <p:cNvSpPr txBox="1">
            <a:spLocks noGrp="1"/>
          </p:cNvSpPr>
          <p:nvPr>
            <p:ph type="subTitle" idx="9"/>
          </p:nvPr>
        </p:nvSpPr>
        <p:spPr>
          <a:xfrm>
            <a:off x="4572000" y="573811"/>
            <a:ext cx="399464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     </a:t>
            </a:r>
            <a:r>
              <a:rPr lang="el-GR" sz="1400" dirty="0"/>
              <a:t>Ενσωματωμένοι αισθητήρες</a:t>
            </a:r>
            <a:r>
              <a:rPr lang="en-US" sz="1400" dirty="0"/>
              <a:t> CMOS</a:t>
            </a:r>
          </a:p>
        </p:txBody>
      </p:sp>
      <p:pic>
        <p:nvPicPr>
          <p:cNvPr id="5" name="Εικόνα 4" descr="Εικόνα που περιέχει διάγραμμα, τεχνικό σχέδιο, γραμμή, Σχέδιο&#10;&#10;Περιγραφή που δημιουργήθηκε αυτόματα">
            <a:extLst>
              <a:ext uri="{FF2B5EF4-FFF2-40B4-BE49-F238E27FC236}">
                <a16:creationId xmlns:a16="http://schemas.microsoft.com/office/drawing/2014/main" id="{7E57B007-B0B1-11F1-A748-112A39BA1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737" y="2221650"/>
            <a:ext cx="4175044" cy="234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20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Εικόνα 47" descr="Εικόνα που περιέχει άτομο, κινητό τηλέφωνο, νύχι, δάκτυλο&#10;&#10;Περιγραφή που δημιουργήθηκε αυτόματα">
            <a:extLst>
              <a:ext uri="{FF2B5EF4-FFF2-40B4-BE49-F238E27FC236}">
                <a16:creationId xmlns:a16="http://schemas.microsoft.com/office/drawing/2014/main" id="{0FE3ADE2-5868-B156-1126-06365CF34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976" y="3374400"/>
            <a:ext cx="2201650" cy="1463357"/>
          </a:xfrm>
          <a:prstGeom prst="rect">
            <a:avLst/>
          </a:prstGeom>
        </p:spPr>
      </p:pic>
      <p:sp>
        <p:nvSpPr>
          <p:cNvPr id="47" name="Title 1">
            <a:extLst>
              <a:ext uri="{FF2B5EF4-FFF2-40B4-BE49-F238E27FC236}">
                <a16:creationId xmlns:a16="http://schemas.microsoft.com/office/drawing/2014/main" id="{EAA5F65E-730F-47E3-0EFE-F56DCF0349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225" y="539500"/>
            <a:ext cx="6444600" cy="639300"/>
          </a:xfrm>
        </p:spPr>
        <p:txBody>
          <a:bodyPr/>
          <a:lstStyle/>
          <a:p>
            <a:pPr algn="ctr"/>
            <a:r>
              <a:rPr lang="el-GR" dirty="0"/>
              <a:t>Νανοδορυφόροι</a:t>
            </a:r>
            <a:endParaRPr lang="en-US" dirty="0"/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CDD6FCF5-020D-6CDB-AC42-27D61DB407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451075"/>
            <a:ext cx="7757250" cy="3000600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l-GR" dirty="0"/>
              <a:t>Γνωστοί ως </a:t>
            </a:r>
            <a:r>
              <a:rPr lang="en-US" b="1" dirty="0"/>
              <a:t>CubeSats</a:t>
            </a:r>
            <a:r>
              <a:rPr lang="en-US" dirty="0"/>
              <a:t> </a:t>
            </a:r>
          </a:p>
          <a:p>
            <a:pPr algn="just">
              <a:buFont typeface="Wingdings" panose="05000000000000000000" pitchFamily="2" charset="2"/>
              <a:buChar char="q"/>
            </a:pPr>
            <a:endParaRPr lang="en-US" dirty="0"/>
          </a:p>
          <a:p>
            <a:pPr algn="just">
              <a:buFont typeface="Wingdings" panose="05000000000000000000" pitchFamily="2" charset="2"/>
              <a:buChar char="q"/>
            </a:pPr>
            <a:r>
              <a:rPr lang="el-GR" b="1" dirty="0"/>
              <a:t>Βάρος</a:t>
            </a:r>
            <a:r>
              <a:rPr lang="el-GR" dirty="0"/>
              <a:t> μικρότερο από 1,33 </a:t>
            </a:r>
            <a:r>
              <a:rPr lang="en-US" dirty="0"/>
              <a:t>kg </a:t>
            </a:r>
          </a:p>
          <a:p>
            <a:pPr algn="just">
              <a:buFont typeface="Wingdings" panose="05000000000000000000" pitchFamily="2" charset="2"/>
              <a:buChar char="q"/>
            </a:pPr>
            <a:endParaRPr lang="en-US" dirty="0"/>
          </a:p>
          <a:p>
            <a:pPr algn="just">
              <a:buFont typeface="Wingdings" panose="05000000000000000000" pitchFamily="2" charset="2"/>
              <a:buChar char="q"/>
            </a:pPr>
            <a:r>
              <a:rPr lang="el-GR" b="1" dirty="0"/>
              <a:t>Όγκος</a:t>
            </a:r>
            <a:r>
              <a:rPr lang="el-GR" dirty="0"/>
              <a:t> μικρότερος από 1 Λίτρο </a:t>
            </a:r>
          </a:p>
          <a:p>
            <a:pPr algn="just">
              <a:buFont typeface="Wingdings" panose="05000000000000000000" pitchFamily="2" charset="2"/>
              <a:buChar char="q"/>
            </a:pPr>
            <a:endParaRPr lang="el-GR" dirty="0"/>
          </a:p>
          <a:p>
            <a:pPr algn="just">
              <a:buFont typeface="Wingdings" panose="05000000000000000000" pitchFamily="2" charset="2"/>
              <a:buChar char="q"/>
            </a:pPr>
            <a:r>
              <a:rPr lang="el-GR" b="1" dirty="0"/>
              <a:t>Χαμηλό</a:t>
            </a:r>
            <a:r>
              <a:rPr lang="el-GR" dirty="0"/>
              <a:t> κόστος κατασκευής</a:t>
            </a:r>
          </a:p>
          <a:p>
            <a:pPr algn="just">
              <a:buFont typeface="Wingdings" panose="05000000000000000000" pitchFamily="2" charset="2"/>
              <a:buChar char="q"/>
            </a:pPr>
            <a:endParaRPr lang="el-GR" dirty="0"/>
          </a:p>
          <a:p>
            <a:pPr algn="just">
              <a:buFont typeface="Wingdings" panose="05000000000000000000" pitchFamily="2" charset="2"/>
              <a:buChar char="q"/>
            </a:pPr>
            <a:r>
              <a:rPr lang="el-GR" b="1" dirty="0"/>
              <a:t>Πειραματικός</a:t>
            </a:r>
            <a:r>
              <a:rPr lang="el-GR" dirty="0"/>
              <a:t> – </a:t>
            </a:r>
            <a:r>
              <a:rPr lang="el-GR" b="1" dirty="0"/>
              <a:t>Ερευνητικός</a:t>
            </a:r>
            <a:r>
              <a:rPr lang="el-GR" dirty="0"/>
              <a:t> ρόλος  </a:t>
            </a:r>
          </a:p>
          <a:p>
            <a:pPr algn="just">
              <a:buFont typeface="Wingdings" panose="05000000000000000000" pitchFamily="2" charset="2"/>
              <a:buChar char="q"/>
            </a:pPr>
            <a:endParaRPr lang="el-GR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44" name="Εικόνα 43" descr="Εικόνα που περιέχει μεταφορά, δορυφόρος, διάστημα, διαστημικό σκάφος&#10;&#10;Περιγραφή που δημιουργήθηκε αυτόματα">
            <a:extLst>
              <a:ext uri="{FF2B5EF4-FFF2-40B4-BE49-F238E27FC236}">
                <a16:creationId xmlns:a16="http://schemas.microsoft.com/office/drawing/2014/main" id="{1378F143-18EF-1165-1305-F808F94AB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452706" y="1441735"/>
            <a:ext cx="4532015" cy="2260029"/>
          </a:xfrm>
          <a:prstGeom prst="rect">
            <a:avLst/>
          </a:prstGeom>
        </p:spPr>
      </p:pic>
      <p:cxnSp>
        <p:nvCxnSpPr>
          <p:cNvPr id="45" name="Google Shape;390;p40">
            <a:extLst>
              <a:ext uri="{FF2B5EF4-FFF2-40B4-BE49-F238E27FC236}">
                <a16:creationId xmlns:a16="http://schemas.microsoft.com/office/drawing/2014/main" id="{7EDADCF9-CA00-1FA5-C035-BC7E55421DD6}"/>
              </a:ext>
            </a:extLst>
          </p:cNvPr>
          <p:cNvCxnSpPr/>
          <p:nvPr/>
        </p:nvCxnSpPr>
        <p:spPr>
          <a:xfrm rot="10800000">
            <a:off x="6581663" y="275699"/>
            <a:ext cx="0" cy="459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390;p40">
            <a:extLst>
              <a:ext uri="{FF2B5EF4-FFF2-40B4-BE49-F238E27FC236}">
                <a16:creationId xmlns:a16="http://schemas.microsoft.com/office/drawing/2014/main" id="{2D4EAAC2-80EE-7C75-25FD-3032E5B88171}"/>
              </a:ext>
            </a:extLst>
          </p:cNvPr>
          <p:cNvCxnSpPr>
            <a:cxnSpLocks/>
          </p:cNvCxnSpPr>
          <p:nvPr/>
        </p:nvCxnSpPr>
        <p:spPr>
          <a:xfrm flipV="1">
            <a:off x="4373981" y="3380637"/>
            <a:ext cx="7148" cy="1487162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390;p40">
            <a:extLst>
              <a:ext uri="{FF2B5EF4-FFF2-40B4-BE49-F238E27FC236}">
                <a16:creationId xmlns:a16="http://schemas.microsoft.com/office/drawing/2014/main" id="{C54533B3-4574-B709-E71B-04C37D0363C1}"/>
              </a:ext>
            </a:extLst>
          </p:cNvPr>
          <p:cNvCxnSpPr>
            <a:cxnSpLocks/>
          </p:cNvCxnSpPr>
          <p:nvPr/>
        </p:nvCxnSpPr>
        <p:spPr>
          <a:xfrm>
            <a:off x="4372976" y="3377518"/>
            <a:ext cx="2215723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4"/>
          <p:cNvSpPr txBox="1">
            <a:spLocks noGrp="1"/>
          </p:cNvSpPr>
          <p:nvPr>
            <p:ph type="ctrTitle"/>
          </p:nvPr>
        </p:nvSpPr>
        <p:spPr>
          <a:xfrm>
            <a:off x="3327215" y="566006"/>
            <a:ext cx="2489569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800" dirty="0"/>
              <a:t>Προκλήσεις</a:t>
            </a:r>
            <a:endParaRPr sz="2800" dirty="0"/>
          </a:p>
        </p:txBody>
      </p:sp>
      <p:sp>
        <p:nvSpPr>
          <p:cNvPr id="30" name="Υπότιτλος 29">
            <a:extLst>
              <a:ext uri="{FF2B5EF4-FFF2-40B4-BE49-F238E27FC236}">
                <a16:creationId xmlns:a16="http://schemas.microsoft.com/office/drawing/2014/main" id="{C20391EE-8643-1BEF-13B8-787830C282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6480" y="1425986"/>
            <a:ext cx="2067654" cy="1256272"/>
          </a:xfrm>
        </p:spPr>
        <p:txBody>
          <a:bodyPr/>
          <a:lstStyle/>
          <a:p>
            <a:pPr algn="ctr"/>
            <a:r>
              <a:rPr lang="el-GR" sz="1200" dirty="0"/>
              <a:t>	</a:t>
            </a:r>
            <a:r>
              <a:rPr lang="el-GR" sz="1300" dirty="0"/>
              <a:t>Ταχείες μεταβολές της θερμοκρασίας</a:t>
            </a:r>
          </a:p>
          <a:p>
            <a:pPr algn="ctr"/>
            <a:r>
              <a:rPr lang="el-GR" sz="1300" dirty="0"/>
              <a:t>          στον δορυφόρο</a:t>
            </a:r>
            <a:endParaRPr lang="en-US" sz="1300" dirty="0"/>
          </a:p>
        </p:txBody>
      </p:sp>
      <p:sp>
        <p:nvSpPr>
          <p:cNvPr id="31" name="Υπότιτλος 30">
            <a:extLst>
              <a:ext uri="{FF2B5EF4-FFF2-40B4-BE49-F238E27FC236}">
                <a16:creationId xmlns:a16="http://schemas.microsoft.com/office/drawing/2014/main" id="{1F15A25A-F5D9-3B5F-1911-574C1CE870C0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395978" y="1433066"/>
            <a:ext cx="2186003" cy="110120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l-GR" sz="1300" dirty="0"/>
              <a:t>Περιορισμένος όγκος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l-GR" sz="1300" dirty="0"/>
              <a:t>Μικρή Θερμική μάζα  </a:t>
            </a:r>
            <a:endParaRPr lang="en-US" sz="1300" dirty="0"/>
          </a:p>
        </p:txBody>
      </p:sp>
      <p:sp>
        <p:nvSpPr>
          <p:cNvPr id="41" name="Υπότιτλος 30">
            <a:extLst>
              <a:ext uri="{FF2B5EF4-FFF2-40B4-BE49-F238E27FC236}">
                <a16:creationId xmlns:a16="http://schemas.microsoft.com/office/drawing/2014/main" id="{CEA2698B-B008-BC51-354D-8EAA94DE9613}"/>
              </a:ext>
            </a:extLst>
          </p:cNvPr>
          <p:cNvSpPr txBox="1">
            <a:spLocks/>
          </p:cNvSpPr>
          <p:nvPr/>
        </p:nvSpPr>
        <p:spPr>
          <a:xfrm>
            <a:off x="5304134" y="1433066"/>
            <a:ext cx="2186003" cy="1101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pPr marL="139700" indent="0"/>
            <a:r>
              <a:rPr lang="el-GR" sz="1300" dirty="0"/>
              <a:t>Δυσλειτουργία Συστήματος</a:t>
            </a:r>
            <a:endParaRPr lang="en-US" sz="1300" dirty="0"/>
          </a:p>
        </p:txBody>
      </p:sp>
      <p:sp>
        <p:nvSpPr>
          <p:cNvPr id="42" name="Υπότιτλος 30">
            <a:extLst>
              <a:ext uri="{FF2B5EF4-FFF2-40B4-BE49-F238E27FC236}">
                <a16:creationId xmlns:a16="http://schemas.microsoft.com/office/drawing/2014/main" id="{3C4A71DB-27C4-1662-DF4C-D4B72E81D368}"/>
              </a:ext>
            </a:extLst>
          </p:cNvPr>
          <p:cNvSpPr txBox="1">
            <a:spLocks/>
          </p:cNvSpPr>
          <p:nvPr/>
        </p:nvSpPr>
        <p:spPr>
          <a:xfrm>
            <a:off x="1475402" y="3188204"/>
            <a:ext cx="3019999" cy="1713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pPr marL="139700" indent="0"/>
            <a:r>
              <a:rPr lang="el-GR" b="1" dirty="0"/>
              <a:t>Ρύθμιση </a:t>
            </a:r>
            <a:r>
              <a:rPr lang="el-GR" dirty="0"/>
              <a:t>θερμοκρασίας</a:t>
            </a:r>
          </a:p>
          <a:p>
            <a:pPr marL="139700" indent="0"/>
            <a:endParaRPr lang="el-GR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l-GR" sz="1300" dirty="0"/>
              <a:t>Μόνωση πολλαπλών στρώσεων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l-GR" sz="1300" dirty="0"/>
              <a:t>Ψύκτρες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l-GR" sz="1300" dirty="0"/>
              <a:t>Θερμικές Κουβέρτες </a:t>
            </a:r>
          </a:p>
          <a:p>
            <a:pPr marL="139700" indent="0"/>
            <a:endParaRPr lang="el-GR" sz="1200" dirty="0"/>
          </a:p>
        </p:txBody>
      </p:sp>
      <p:sp>
        <p:nvSpPr>
          <p:cNvPr id="43" name="Google Shape;450;p44">
            <a:extLst>
              <a:ext uri="{FF2B5EF4-FFF2-40B4-BE49-F238E27FC236}">
                <a16:creationId xmlns:a16="http://schemas.microsoft.com/office/drawing/2014/main" id="{EFE6F354-1696-C3DE-0F41-72E9F993F24F}"/>
              </a:ext>
            </a:extLst>
          </p:cNvPr>
          <p:cNvSpPr txBox="1">
            <a:spLocks/>
          </p:cNvSpPr>
          <p:nvPr/>
        </p:nvSpPr>
        <p:spPr>
          <a:xfrm>
            <a:off x="2352131" y="2534275"/>
            <a:ext cx="4536987" cy="6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"/>
              <a:buNone/>
              <a:defRPr sz="3000" b="1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"/>
              <a:buNone/>
              <a:defRPr sz="5200" b="1" i="0" u="none" strike="noStrike" cap="none">
                <a:solidFill>
                  <a:srgbClr val="191919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"/>
              <a:buNone/>
              <a:defRPr sz="5200" b="1" i="0" u="none" strike="noStrike" cap="none">
                <a:solidFill>
                  <a:srgbClr val="191919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"/>
              <a:buNone/>
              <a:defRPr sz="5200" b="1" i="0" u="none" strike="noStrike" cap="none">
                <a:solidFill>
                  <a:srgbClr val="191919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"/>
              <a:buNone/>
              <a:defRPr sz="5200" b="1" i="0" u="none" strike="noStrike" cap="none">
                <a:solidFill>
                  <a:srgbClr val="191919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"/>
              <a:buNone/>
              <a:defRPr sz="5200" b="1" i="0" u="none" strike="noStrike" cap="none">
                <a:solidFill>
                  <a:srgbClr val="191919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"/>
              <a:buNone/>
              <a:defRPr sz="5200" b="1" i="0" u="none" strike="noStrike" cap="none">
                <a:solidFill>
                  <a:srgbClr val="191919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"/>
              <a:buNone/>
              <a:defRPr sz="5200" b="1" i="0" u="none" strike="noStrike" cap="none">
                <a:solidFill>
                  <a:srgbClr val="191919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"/>
              <a:buNone/>
              <a:defRPr sz="5200" b="1" i="0" u="none" strike="noStrike" cap="none">
                <a:solidFill>
                  <a:srgbClr val="191919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el-GR" sz="2800" dirty="0"/>
              <a:t>Τρόποι αντιμετώπισης</a:t>
            </a:r>
          </a:p>
        </p:txBody>
      </p:sp>
      <p:sp>
        <p:nvSpPr>
          <p:cNvPr id="46" name="Google Shape;1004;p60">
            <a:extLst>
              <a:ext uri="{FF2B5EF4-FFF2-40B4-BE49-F238E27FC236}">
                <a16:creationId xmlns:a16="http://schemas.microsoft.com/office/drawing/2014/main" id="{8582A047-8B45-929C-0ADA-4CDA4D02C959}"/>
              </a:ext>
            </a:extLst>
          </p:cNvPr>
          <p:cNvSpPr/>
          <p:nvPr/>
        </p:nvSpPr>
        <p:spPr>
          <a:xfrm>
            <a:off x="2440600" y="1212386"/>
            <a:ext cx="213600" cy="2136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47" name="Google Shape;1005;p60">
            <a:extLst>
              <a:ext uri="{FF2B5EF4-FFF2-40B4-BE49-F238E27FC236}">
                <a16:creationId xmlns:a16="http://schemas.microsoft.com/office/drawing/2014/main" id="{D91BEB40-2303-EA50-A237-9C428D513EE8}"/>
              </a:ext>
            </a:extLst>
          </p:cNvPr>
          <p:cNvCxnSpPr>
            <a:cxnSpLocks/>
            <a:stCxn id="46" idx="6"/>
            <a:endCxn id="48" idx="2"/>
          </p:cNvCxnSpPr>
          <p:nvPr/>
        </p:nvCxnSpPr>
        <p:spPr>
          <a:xfrm>
            <a:off x="2654200" y="1319186"/>
            <a:ext cx="1704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Google Shape;1006;p60">
            <a:extLst>
              <a:ext uri="{FF2B5EF4-FFF2-40B4-BE49-F238E27FC236}">
                <a16:creationId xmlns:a16="http://schemas.microsoft.com/office/drawing/2014/main" id="{1C364499-6161-9E00-47E5-6888332829B1}"/>
              </a:ext>
            </a:extLst>
          </p:cNvPr>
          <p:cNvSpPr/>
          <p:nvPr/>
        </p:nvSpPr>
        <p:spPr>
          <a:xfrm>
            <a:off x="4358400" y="1212386"/>
            <a:ext cx="213600" cy="2136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9" name="Google Shape;1011;p60">
            <a:extLst>
              <a:ext uri="{FF2B5EF4-FFF2-40B4-BE49-F238E27FC236}">
                <a16:creationId xmlns:a16="http://schemas.microsoft.com/office/drawing/2014/main" id="{4C9D61A2-F640-6118-D3FB-F10BF48C9931}"/>
              </a:ext>
            </a:extLst>
          </p:cNvPr>
          <p:cNvSpPr/>
          <p:nvPr/>
        </p:nvSpPr>
        <p:spPr>
          <a:xfrm>
            <a:off x="6276200" y="1212386"/>
            <a:ext cx="213600" cy="2136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50" name="Google Shape;1012;p60">
            <a:extLst>
              <a:ext uri="{FF2B5EF4-FFF2-40B4-BE49-F238E27FC236}">
                <a16:creationId xmlns:a16="http://schemas.microsoft.com/office/drawing/2014/main" id="{8A5D009A-69A0-4D90-60F4-5C5BCF2D7216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>
            <a:off x="4572000" y="1319186"/>
            <a:ext cx="1704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Υπότιτλος 30">
            <a:extLst>
              <a:ext uri="{FF2B5EF4-FFF2-40B4-BE49-F238E27FC236}">
                <a16:creationId xmlns:a16="http://schemas.microsoft.com/office/drawing/2014/main" id="{77B561FC-7F6A-BB12-BD0B-8775D3762DA7}"/>
              </a:ext>
            </a:extLst>
          </p:cNvPr>
          <p:cNvSpPr txBox="1">
            <a:spLocks/>
          </p:cNvSpPr>
          <p:nvPr/>
        </p:nvSpPr>
        <p:spPr>
          <a:xfrm>
            <a:off x="4766200" y="3188204"/>
            <a:ext cx="3019999" cy="1713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pPr marL="139700" indent="0"/>
            <a:r>
              <a:rPr lang="el-GR" b="1" dirty="0"/>
              <a:t>Διατήρηση</a:t>
            </a:r>
            <a:r>
              <a:rPr lang="el-GR" dirty="0"/>
              <a:t> θερμοκρασίας</a:t>
            </a:r>
          </a:p>
          <a:p>
            <a:pPr marL="139700" indent="0"/>
            <a:endParaRPr lang="el-GR" sz="1300" dirty="0"/>
          </a:p>
          <a:p>
            <a:pPr>
              <a:buFont typeface="Arial" panose="020B0604020202020204" pitchFamily="34" charset="0"/>
              <a:buChar char="•"/>
            </a:pPr>
            <a:r>
              <a:rPr lang="el-GR" sz="1300" dirty="0"/>
              <a:t>Θερμαντήρες </a:t>
            </a:r>
          </a:p>
          <a:p>
            <a:pPr>
              <a:buFont typeface="Arial" panose="020B0604020202020204" pitchFamily="34" charset="0"/>
              <a:buChar char="•"/>
            </a:pPr>
            <a:endParaRPr lang="el-GR" sz="200" dirty="0"/>
          </a:p>
          <a:p>
            <a:pPr>
              <a:buFont typeface="Arial" panose="020B0604020202020204" pitchFamily="34" charset="0"/>
              <a:buChar char="•"/>
            </a:pPr>
            <a:r>
              <a:rPr lang="el-GR" sz="1300" dirty="0"/>
              <a:t>Θερμοστάτες  </a:t>
            </a:r>
            <a:endParaRPr lang="en-US" sz="1300" dirty="0"/>
          </a:p>
        </p:txBody>
      </p:sp>
      <p:pic>
        <p:nvPicPr>
          <p:cNvPr id="56" name="Εικόνα 55" descr="Εικόνα που περιέχει σχεδίαση, γραφικά&#10;&#10;Περιγραφή που δημιουργήθηκε αυτόματα">
            <a:extLst>
              <a:ext uri="{FF2B5EF4-FFF2-40B4-BE49-F238E27FC236}">
                <a16:creationId xmlns:a16="http://schemas.microsoft.com/office/drawing/2014/main" id="{369E23EA-DFD4-EBBE-16F6-D28099F13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942" y="3350206"/>
            <a:ext cx="1652662" cy="1652662"/>
          </a:xfrm>
          <a:prstGeom prst="rect">
            <a:avLst/>
          </a:prstGeom>
        </p:spPr>
      </p:pic>
      <p:pic>
        <p:nvPicPr>
          <p:cNvPr id="60" name="Εικόνα 59" descr="Εικόνα που περιέχει ασπρόμαυρο&#10;&#10;Περιγραφή που δημιουργήθηκε αυτόματα με μέτριο επίπεδο εμπιστοσύνης">
            <a:extLst>
              <a:ext uri="{FF2B5EF4-FFF2-40B4-BE49-F238E27FC236}">
                <a16:creationId xmlns:a16="http://schemas.microsoft.com/office/drawing/2014/main" id="{AAEA1130-7FD0-354E-6004-324B4092D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72" y="326268"/>
            <a:ext cx="1683648" cy="9588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1AAC93C-CCBB-3B85-17BB-3D21C6722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36" y="346364"/>
            <a:ext cx="8506390" cy="451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0" name="Google Shape;480;p46"/>
          <p:cNvSpPr txBox="1">
            <a:spLocks noGrp="1"/>
          </p:cNvSpPr>
          <p:nvPr>
            <p:ph type="ctrTitle"/>
          </p:nvPr>
        </p:nvSpPr>
        <p:spPr>
          <a:xfrm>
            <a:off x="4082352" y="102079"/>
            <a:ext cx="4521200" cy="20366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4000" dirty="0"/>
              <a:t>Προσομοίωση </a:t>
            </a:r>
            <a:br>
              <a:rPr lang="el-GR" sz="4000" dirty="0"/>
            </a:br>
            <a:r>
              <a:rPr lang="el-GR" sz="4000" dirty="0"/>
              <a:t>Διαστημικών </a:t>
            </a:r>
            <a:br>
              <a:rPr lang="el-GR" sz="4000" dirty="0"/>
            </a:br>
            <a:r>
              <a:rPr lang="el-GR" sz="4000" dirty="0"/>
              <a:t>Συνθηκών</a:t>
            </a:r>
            <a:endParaRPr sz="4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57"/>
          <p:cNvSpPr txBox="1">
            <a:spLocks noGrp="1"/>
          </p:cNvSpPr>
          <p:nvPr>
            <p:ph type="subTitle" idx="1"/>
          </p:nvPr>
        </p:nvSpPr>
        <p:spPr>
          <a:xfrm>
            <a:off x="816861" y="1632212"/>
            <a:ext cx="3117095" cy="33004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el-GR" dirty="0"/>
              <a:t>Αναδημιουργία των θερμικών και ατμοσφαιρικών συνθηκών του διαστήματος σε ελεγχόμενο περιβάλλον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endParaRPr lang="el-GR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el-GR" dirty="0"/>
              <a:t>Δοκιμή στην αντοχή και απόδοση των εξαρτημάτων, αλλά και των ανθρώπων/ζώων σε ακραίες συνθήκες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endParaRPr lang="el-GR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el-GR" dirty="0"/>
              <a:t>Δοκιμή και βαθμονόμηση διαστημικών οργάνων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endParaRPr lang="el-GR" dirty="0"/>
          </a:p>
        </p:txBody>
      </p:sp>
      <p:sp>
        <p:nvSpPr>
          <p:cNvPr id="903" name="Google Shape;903;p57"/>
          <p:cNvSpPr txBox="1">
            <a:spLocks noGrp="1"/>
          </p:cNvSpPr>
          <p:nvPr>
            <p:ph type="ctrTitle"/>
          </p:nvPr>
        </p:nvSpPr>
        <p:spPr>
          <a:xfrm>
            <a:off x="720191" y="629151"/>
            <a:ext cx="3310433" cy="95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Vacuum Chambers</a:t>
            </a:r>
            <a:endParaRPr sz="3600" dirty="0"/>
          </a:p>
        </p:txBody>
      </p:sp>
      <p:cxnSp>
        <p:nvCxnSpPr>
          <p:cNvPr id="904" name="Google Shape;904;p57"/>
          <p:cNvCxnSpPr>
            <a:cxnSpLocks/>
          </p:cNvCxnSpPr>
          <p:nvPr/>
        </p:nvCxnSpPr>
        <p:spPr>
          <a:xfrm>
            <a:off x="4659180" y="2064252"/>
            <a:ext cx="0" cy="2800846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A picture containing kitchen appliance&#10;&#10;Description automatically generated">
            <a:extLst>
              <a:ext uri="{FF2B5EF4-FFF2-40B4-BE49-F238E27FC236}">
                <a16:creationId xmlns:a16="http://schemas.microsoft.com/office/drawing/2014/main" id="{66F6CC6F-95C8-B9B2-67CC-16008EEC3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020" y="2114761"/>
            <a:ext cx="4091939" cy="2703095"/>
          </a:xfrm>
          <a:prstGeom prst="rect">
            <a:avLst/>
          </a:prstGeom>
        </p:spPr>
      </p:pic>
      <p:pic>
        <p:nvPicPr>
          <p:cNvPr id="5" name="Picture 4" descr="A picture containing indoor, appliance&#10;&#10;Description automatically generated">
            <a:extLst>
              <a:ext uri="{FF2B5EF4-FFF2-40B4-BE49-F238E27FC236}">
                <a16:creationId xmlns:a16="http://schemas.microsoft.com/office/drawing/2014/main" id="{73199E4B-B9BD-0156-E687-3F1E71F6C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1173" y="325644"/>
            <a:ext cx="3782787" cy="1741875"/>
          </a:xfrm>
          <a:prstGeom prst="rect">
            <a:avLst/>
          </a:prstGeom>
        </p:spPr>
      </p:pic>
      <p:cxnSp>
        <p:nvCxnSpPr>
          <p:cNvPr id="8" name="Google Shape;904;p57">
            <a:extLst>
              <a:ext uri="{FF2B5EF4-FFF2-40B4-BE49-F238E27FC236}">
                <a16:creationId xmlns:a16="http://schemas.microsoft.com/office/drawing/2014/main" id="{B0B425FE-7F54-B374-AA2C-0753AC7EEE73}"/>
              </a:ext>
            </a:extLst>
          </p:cNvPr>
          <p:cNvCxnSpPr>
            <a:cxnSpLocks/>
          </p:cNvCxnSpPr>
          <p:nvPr/>
        </p:nvCxnSpPr>
        <p:spPr>
          <a:xfrm flipH="1" flipV="1">
            <a:off x="4652010" y="2064252"/>
            <a:ext cx="312420" cy="322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904;p57">
            <a:extLst>
              <a:ext uri="{FF2B5EF4-FFF2-40B4-BE49-F238E27FC236}">
                <a16:creationId xmlns:a16="http://schemas.microsoft.com/office/drawing/2014/main" id="{1DB88A80-0D27-B946-DE8D-F92775A0ADE1}"/>
              </a:ext>
            </a:extLst>
          </p:cNvPr>
          <p:cNvCxnSpPr>
            <a:cxnSpLocks/>
          </p:cNvCxnSpPr>
          <p:nvPr/>
        </p:nvCxnSpPr>
        <p:spPr>
          <a:xfrm>
            <a:off x="4964430" y="285750"/>
            <a:ext cx="0" cy="1778502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9" name="Google Shape;1059;p63"/>
          <p:cNvGraphicFramePr/>
          <p:nvPr>
            <p:extLst>
              <p:ext uri="{D42A27DB-BD31-4B8C-83A1-F6EECF244321}">
                <p14:modId xmlns:p14="http://schemas.microsoft.com/office/powerpoint/2010/main" val="3644579663"/>
              </p:ext>
            </p:extLst>
          </p:nvPr>
        </p:nvGraphicFramePr>
        <p:xfrm>
          <a:off x="708540" y="877193"/>
          <a:ext cx="7718847" cy="391779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137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0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09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976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-GR" sz="1600" b="1" dirty="0">
                          <a:solidFill>
                            <a:schemeClr val="lt1"/>
                          </a:solidFill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  <a:sym typeface="Manrope"/>
                        </a:rPr>
                        <a:t>Θερμικοί Θάλαμοι</a:t>
                      </a:r>
                      <a:endParaRPr sz="1600" b="1" dirty="0">
                        <a:solidFill>
                          <a:schemeClr val="lt1"/>
                        </a:solidFill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  <a:sym typeface="Manrope"/>
                      </a:endParaRPr>
                    </a:p>
                  </a:txBody>
                  <a:tcPr marL="91425" marR="91425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-GR" sz="1200" b="0" dirty="0">
                          <a:solidFill>
                            <a:schemeClr val="lt1"/>
                          </a:solidFill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  <a:sym typeface="Manrope"/>
                        </a:rPr>
                        <a:t>Προσομοίωση </a:t>
                      </a:r>
                      <a:r>
                        <a:rPr lang="el-GR" sz="1200" b="1" dirty="0">
                          <a:solidFill>
                            <a:schemeClr val="lt1"/>
                          </a:solidFill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  <a:sym typeface="Manrope"/>
                        </a:rPr>
                        <a:t>θερμικών συνθηκών</a:t>
                      </a:r>
                      <a:endParaRPr sz="1200" b="1" dirty="0">
                        <a:solidFill>
                          <a:schemeClr val="lt1"/>
                        </a:solidFill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  <a:sym typeface="Manrope"/>
                      </a:endParaRPr>
                    </a:p>
                  </a:txBody>
                  <a:tcPr marL="91425" marR="91425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-GR" sz="1100" b="0" dirty="0">
                          <a:solidFill>
                            <a:schemeClr val="lt1"/>
                          </a:solidFill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  <a:sym typeface="Manrope"/>
                        </a:rPr>
                        <a:t>Δοκιμή απόδοσης και ανθεκτικότητας εξαρτημάτων και υλικών διαστημικών σκαφών</a:t>
                      </a:r>
                      <a:endParaRPr sz="1100" b="0" dirty="0">
                        <a:solidFill>
                          <a:schemeClr val="lt1"/>
                        </a:solidFill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  <a:sym typeface="Manrope"/>
                      </a:endParaRPr>
                    </a:p>
                  </a:txBody>
                  <a:tcPr marL="91425" marR="91425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950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-GR" sz="1600" b="1" dirty="0">
                          <a:solidFill>
                            <a:schemeClr val="lt1"/>
                          </a:solidFill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  <a:sym typeface="Manrope"/>
                        </a:rPr>
                        <a:t>Θάλαμοι Υψομέτρου</a:t>
                      </a:r>
                      <a:endParaRPr sz="1600" b="1" dirty="0">
                        <a:solidFill>
                          <a:schemeClr val="lt1"/>
                        </a:solidFill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  <a:sym typeface="Manrope"/>
                      </a:endParaRPr>
                    </a:p>
                  </a:txBody>
                  <a:tcPr marL="91425" marR="91425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-GR" sz="1200" dirty="0">
                          <a:solidFill>
                            <a:schemeClr val="lt1"/>
                          </a:solidFill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  <a:sym typeface="Inter Tight"/>
                        </a:rPr>
                        <a:t>Προσομοίωση περιβάλλοντος </a:t>
                      </a:r>
                      <a:r>
                        <a:rPr lang="el-GR" sz="1200" b="1" dirty="0">
                          <a:solidFill>
                            <a:schemeClr val="lt1"/>
                          </a:solidFill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  <a:sym typeface="Inter Tight"/>
                        </a:rPr>
                        <a:t>χαμηλής πίεσης σε μεγάλο υψόμετρο</a:t>
                      </a:r>
                      <a:endParaRPr sz="1200" b="1" dirty="0">
                        <a:solidFill>
                          <a:schemeClr val="lt1"/>
                        </a:solidFill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  <a:sym typeface="Inter Tight"/>
                      </a:endParaRPr>
                    </a:p>
                  </a:txBody>
                  <a:tcPr marL="91425" marR="91425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-GR" sz="1200" dirty="0">
                          <a:solidFill>
                            <a:schemeClr val="lt1"/>
                          </a:solidFill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  <a:sym typeface="Inter Tight"/>
                        </a:rPr>
                        <a:t>Δοκιμή απόδοσης κινητήρων αεροσκαφών και διαστημοπλοίων</a:t>
                      </a:r>
                      <a:endParaRPr sz="1200" dirty="0">
                        <a:solidFill>
                          <a:schemeClr val="lt1"/>
                        </a:solidFill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  <a:sym typeface="Inter Tight"/>
                      </a:endParaRPr>
                    </a:p>
                  </a:txBody>
                  <a:tcPr marL="91425" marR="9142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950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-GR" sz="1600" b="1" dirty="0">
                          <a:solidFill>
                            <a:schemeClr val="lt1"/>
                          </a:solidFill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  <a:sym typeface="Manrope"/>
                        </a:rPr>
                        <a:t>Θάλαμοι Πλάσματος</a:t>
                      </a:r>
                      <a:endParaRPr sz="1600" b="1" dirty="0">
                        <a:solidFill>
                          <a:schemeClr val="lt1"/>
                        </a:solidFill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  <a:sym typeface="Manrope"/>
                      </a:endParaRPr>
                    </a:p>
                  </a:txBody>
                  <a:tcPr marL="91425" marR="91425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-GR" sz="1200" dirty="0">
                          <a:solidFill>
                            <a:schemeClr val="lt1"/>
                          </a:solidFill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  <a:sym typeface="Inter Tight"/>
                        </a:rPr>
                        <a:t>Προσομοίωση περιβάλλοντος </a:t>
                      </a:r>
                      <a:r>
                        <a:rPr lang="el-GR" sz="1200" b="1" dirty="0">
                          <a:solidFill>
                            <a:schemeClr val="lt1"/>
                          </a:solidFill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  <a:sym typeface="Inter Tight"/>
                        </a:rPr>
                        <a:t>πλάσματος στο κενό</a:t>
                      </a:r>
                      <a:endParaRPr sz="1200" b="1" dirty="0">
                        <a:solidFill>
                          <a:schemeClr val="lt1"/>
                        </a:solidFill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  <a:sym typeface="Inter Tight"/>
                      </a:endParaRPr>
                    </a:p>
                  </a:txBody>
                  <a:tcPr marL="91425" marR="91425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-GR" sz="1200" dirty="0">
                          <a:solidFill>
                            <a:schemeClr val="lt1"/>
                          </a:solidFill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  <a:sym typeface="Inter Tight"/>
                        </a:rPr>
                        <a:t>Δοκιμή ανθεκτικότητας και απόδοσης υλικών επιστρώσεων</a:t>
                      </a:r>
                      <a:endParaRPr sz="1200" dirty="0">
                        <a:solidFill>
                          <a:schemeClr val="lt1"/>
                        </a:solidFill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  <a:sym typeface="Inter Tight"/>
                      </a:endParaRPr>
                    </a:p>
                  </a:txBody>
                  <a:tcPr marL="91425" marR="91425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950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-GR" sz="1400" b="1" dirty="0">
                          <a:solidFill>
                            <a:schemeClr val="lt1"/>
                          </a:solidFill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  <a:sym typeface="Manrope"/>
                        </a:rPr>
                        <a:t>Θάλαμοι κενού μεγάλης κλίμακας</a:t>
                      </a:r>
                      <a:endParaRPr sz="1400" b="1" dirty="0">
                        <a:solidFill>
                          <a:schemeClr val="lt1"/>
                        </a:solidFill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  <a:sym typeface="Manrope"/>
                      </a:endParaRPr>
                    </a:p>
                  </a:txBody>
                  <a:tcPr marL="91425" marR="91425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-GR" sz="1200" dirty="0">
                          <a:solidFill>
                            <a:schemeClr val="lt1"/>
                          </a:solidFill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  <a:sym typeface="Inter Tight"/>
                        </a:rPr>
                        <a:t>Όγκος μερικών </a:t>
                      </a:r>
                      <a:r>
                        <a:rPr lang="el-GR" sz="1200" b="1" dirty="0">
                          <a:solidFill>
                            <a:schemeClr val="lt1"/>
                          </a:solidFill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  <a:sym typeface="Inter Tight"/>
                        </a:rPr>
                        <a:t>χιλιάδων κυβικών μέτρων</a:t>
                      </a:r>
                      <a:endParaRPr sz="1200" b="1" dirty="0">
                        <a:solidFill>
                          <a:schemeClr val="lt1"/>
                        </a:solidFill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  <a:sym typeface="Inter Tight"/>
                      </a:endParaRPr>
                    </a:p>
                  </a:txBody>
                  <a:tcPr marL="91425" marR="91425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-GR" sz="1200" dirty="0">
                          <a:solidFill>
                            <a:schemeClr val="lt1"/>
                          </a:solidFill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  <a:sym typeface="Inter Tight"/>
                        </a:rPr>
                        <a:t>Δοκιμή συμπεριφοράς διαστημικών σκαφών μεγάλης κλίμακας</a:t>
                      </a:r>
                      <a:endParaRPr sz="1200" dirty="0">
                        <a:solidFill>
                          <a:schemeClr val="lt1"/>
                        </a:solidFill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  <a:sym typeface="Inter Tight"/>
                      </a:endParaRPr>
                    </a:p>
                  </a:txBody>
                  <a:tcPr marL="91425" marR="91425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950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-GR" sz="1400" b="1" dirty="0">
                          <a:solidFill>
                            <a:schemeClr val="lt1"/>
                          </a:solidFill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  <a:sym typeface="Manrope"/>
                        </a:rPr>
                        <a:t>Θάλαμοι κενού μικροκλίμακας</a:t>
                      </a:r>
                      <a:endParaRPr sz="1400" b="1" dirty="0">
                        <a:solidFill>
                          <a:schemeClr val="lt1"/>
                        </a:solidFill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  <a:sym typeface="Manrope"/>
                      </a:endParaRPr>
                    </a:p>
                  </a:txBody>
                  <a:tcPr marL="91425" marR="91425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-GR" sz="1200" dirty="0">
                          <a:solidFill>
                            <a:schemeClr val="lt1"/>
                          </a:solidFill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  <a:sym typeface="Inter Tight"/>
                        </a:rPr>
                        <a:t>Όγκος μερικών </a:t>
                      </a:r>
                      <a:r>
                        <a:rPr lang="el-GR" sz="1200" b="1" dirty="0">
                          <a:solidFill>
                            <a:schemeClr val="lt1"/>
                          </a:solidFill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  <a:sym typeface="Inter Tight"/>
                        </a:rPr>
                        <a:t>κυβικών χιλιοστών</a:t>
                      </a:r>
                      <a:endParaRPr sz="1200" b="1" dirty="0">
                        <a:solidFill>
                          <a:schemeClr val="lt1"/>
                        </a:solidFill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  <a:sym typeface="Inter Tight"/>
                      </a:endParaRPr>
                    </a:p>
                  </a:txBody>
                  <a:tcPr marL="91425" marR="91425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-GR" sz="1200" dirty="0">
                          <a:solidFill>
                            <a:schemeClr val="lt1"/>
                          </a:solidFill>
                          <a:latin typeface="Inter Tight" panose="020B0604020202020204" charset="0"/>
                          <a:ea typeface="Inter Tight" panose="020B0604020202020204" charset="0"/>
                          <a:cs typeface="Inter Tight" panose="020B0604020202020204" charset="0"/>
                          <a:sym typeface="Inter Tight"/>
                        </a:rPr>
                        <a:t>Μελέτη συμπεριφοράς υλικών και δομών σε νανοκλίμακα</a:t>
                      </a:r>
                      <a:endParaRPr sz="1200" dirty="0">
                        <a:solidFill>
                          <a:schemeClr val="lt1"/>
                        </a:solidFill>
                        <a:latin typeface="Inter Tight" panose="020B0604020202020204" charset="0"/>
                        <a:ea typeface="Inter Tight" panose="020B0604020202020204" charset="0"/>
                        <a:cs typeface="Inter Tight" panose="020B0604020202020204" charset="0"/>
                        <a:sym typeface="Inter Tight"/>
                      </a:endParaRPr>
                    </a:p>
                  </a:txBody>
                  <a:tcPr marL="91425" marR="91425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60" name="Google Shape;1060;p63"/>
          <p:cNvSpPr txBox="1">
            <a:spLocks noGrp="1"/>
          </p:cNvSpPr>
          <p:nvPr>
            <p:ph type="ctrTitle"/>
          </p:nvPr>
        </p:nvSpPr>
        <p:spPr>
          <a:xfrm>
            <a:off x="902953" y="348511"/>
            <a:ext cx="77175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Είδη </a:t>
            </a:r>
            <a:r>
              <a:rPr lang="en-US" dirty="0"/>
              <a:t>Vacuum Chambers</a:t>
            </a:r>
            <a:endParaRPr dirty="0"/>
          </a:p>
        </p:txBody>
      </p:sp>
      <p:cxnSp>
        <p:nvCxnSpPr>
          <p:cNvPr id="2" name="Google Shape;893;p56">
            <a:extLst>
              <a:ext uri="{FF2B5EF4-FFF2-40B4-BE49-F238E27FC236}">
                <a16:creationId xmlns:a16="http://schemas.microsoft.com/office/drawing/2014/main" id="{42FB1B90-70AA-C024-E854-A80145630B45}"/>
              </a:ext>
            </a:extLst>
          </p:cNvPr>
          <p:cNvCxnSpPr>
            <a:cxnSpLocks/>
          </p:cNvCxnSpPr>
          <p:nvPr/>
        </p:nvCxnSpPr>
        <p:spPr>
          <a:xfrm flipH="1">
            <a:off x="902955" y="1633946"/>
            <a:ext cx="7445591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893;p56">
            <a:extLst>
              <a:ext uri="{FF2B5EF4-FFF2-40B4-BE49-F238E27FC236}">
                <a16:creationId xmlns:a16="http://schemas.microsoft.com/office/drawing/2014/main" id="{38133040-1771-2CE6-3C1C-7F4DB5B9E7F7}"/>
              </a:ext>
            </a:extLst>
          </p:cNvPr>
          <p:cNvCxnSpPr>
            <a:cxnSpLocks/>
          </p:cNvCxnSpPr>
          <p:nvPr/>
        </p:nvCxnSpPr>
        <p:spPr>
          <a:xfrm flipH="1">
            <a:off x="902954" y="2433117"/>
            <a:ext cx="7445591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893;p56">
            <a:extLst>
              <a:ext uri="{FF2B5EF4-FFF2-40B4-BE49-F238E27FC236}">
                <a16:creationId xmlns:a16="http://schemas.microsoft.com/office/drawing/2014/main" id="{C88F42D4-A95C-0E33-A1BD-7D1762AE770E}"/>
              </a:ext>
            </a:extLst>
          </p:cNvPr>
          <p:cNvCxnSpPr>
            <a:cxnSpLocks/>
          </p:cNvCxnSpPr>
          <p:nvPr/>
        </p:nvCxnSpPr>
        <p:spPr>
          <a:xfrm flipH="1">
            <a:off x="902955" y="3217420"/>
            <a:ext cx="7445591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893;p56">
            <a:extLst>
              <a:ext uri="{FF2B5EF4-FFF2-40B4-BE49-F238E27FC236}">
                <a16:creationId xmlns:a16="http://schemas.microsoft.com/office/drawing/2014/main" id="{89342A7C-8CA8-7C30-F4F2-3F07E03664FA}"/>
              </a:ext>
            </a:extLst>
          </p:cNvPr>
          <p:cNvCxnSpPr>
            <a:cxnSpLocks/>
          </p:cNvCxnSpPr>
          <p:nvPr/>
        </p:nvCxnSpPr>
        <p:spPr>
          <a:xfrm flipH="1">
            <a:off x="902953" y="4016591"/>
            <a:ext cx="7445591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68"/>
          <p:cNvSpPr txBox="1">
            <a:spLocks noGrp="1"/>
          </p:cNvSpPr>
          <p:nvPr>
            <p:ph type="ctrTitle"/>
          </p:nvPr>
        </p:nvSpPr>
        <p:spPr>
          <a:xfrm>
            <a:off x="3078268" y="337507"/>
            <a:ext cx="2977887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Παραδείγματα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Google Shape;390;p40">
            <a:extLst>
              <a:ext uri="{FF2B5EF4-FFF2-40B4-BE49-F238E27FC236}">
                <a16:creationId xmlns:a16="http://schemas.microsoft.com/office/drawing/2014/main" id="{E937EBBC-AC30-F21C-CD98-E62A0C67B644}"/>
              </a:ext>
            </a:extLst>
          </p:cNvPr>
          <p:cNvCxnSpPr>
            <a:cxnSpLocks/>
          </p:cNvCxnSpPr>
          <p:nvPr/>
        </p:nvCxnSpPr>
        <p:spPr>
          <a:xfrm flipV="1">
            <a:off x="7021966" y="-921795"/>
            <a:ext cx="0" cy="470753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390;p40">
            <a:extLst>
              <a:ext uri="{FF2B5EF4-FFF2-40B4-BE49-F238E27FC236}">
                <a16:creationId xmlns:a16="http://schemas.microsoft.com/office/drawing/2014/main" id="{4DB8D6B1-314B-75C7-9398-02B0F4DB445B}"/>
              </a:ext>
            </a:extLst>
          </p:cNvPr>
          <p:cNvCxnSpPr>
            <a:cxnSpLocks/>
          </p:cNvCxnSpPr>
          <p:nvPr/>
        </p:nvCxnSpPr>
        <p:spPr>
          <a:xfrm>
            <a:off x="272884" y="962274"/>
            <a:ext cx="8588657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BA6AB9-53BB-6F27-BD0B-8103217F5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237" y="1068482"/>
            <a:ext cx="2775901" cy="207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D964D06-AA15-B095-7358-786BDF1DA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62" y="992309"/>
            <a:ext cx="2916944" cy="190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4568ADC-3A63-43F0-4C87-4EA788F5A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073" y="3449565"/>
            <a:ext cx="2619584" cy="122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Google Shape;390;p40">
            <a:extLst>
              <a:ext uri="{FF2B5EF4-FFF2-40B4-BE49-F238E27FC236}">
                <a16:creationId xmlns:a16="http://schemas.microsoft.com/office/drawing/2014/main" id="{389B992B-6AAE-3FD8-4C13-E9AD6E9E76E5}"/>
              </a:ext>
            </a:extLst>
          </p:cNvPr>
          <p:cNvCxnSpPr>
            <a:cxnSpLocks/>
            <a:stCxn id="1098" idx="2"/>
          </p:cNvCxnSpPr>
          <p:nvPr/>
        </p:nvCxnSpPr>
        <p:spPr>
          <a:xfrm>
            <a:off x="4567212" y="976807"/>
            <a:ext cx="38089" cy="232173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90;p40">
            <a:extLst>
              <a:ext uri="{FF2B5EF4-FFF2-40B4-BE49-F238E27FC236}">
                <a16:creationId xmlns:a16="http://schemas.microsoft.com/office/drawing/2014/main" id="{26FF2AAF-9229-6237-D790-8518F7634515}"/>
              </a:ext>
            </a:extLst>
          </p:cNvPr>
          <p:cNvCxnSpPr>
            <a:cxnSpLocks/>
          </p:cNvCxnSpPr>
          <p:nvPr/>
        </p:nvCxnSpPr>
        <p:spPr>
          <a:xfrm>
            <a:off x="272882" y="3298542"/>
            <a:ext cx="8588657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276;p37">
            <a:extLst>
              <a:ext uri="{FF2B5EF4-FFF2-40B4-BE49-F238E27FC236}">
                <a16:creationId xmlns:a16="http://schemas.microsoft.com/office/drawing/2014/main" id="{43C14E9B-A743-EEDB-7FCC-C74CAA537EC0}"/>
              </a:ext>
            </a:extLst>
          </p:cNvPr>
          <p:cNvSpPr txBox="1">
            <a:spLocks/>
          </p:cNvSpPr>
          <p:nvPr/>
        </p:nvSpPr>
        <p:spPr>
          <a:xfrm>
            <a:off x="7760429" y="1586430"/>
            <a:ext cx="1101110" cy="974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pPr marL="0" indent="0"/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rope" panose="020B0604020202020204" charset="0"/>
                <a:ea typeface="Inter Tight" panose="020B0604020202020204" charset="0"/>
                <a:cs typeface="Inter Tight" panose="020B0604020202020204" charset="0"/>
              </a:rPr>
              <a:t>James Webb</a:t>
            </a:r>
          </a:p>
          <a:p>
            <a:pPr marL="0" indent="0"/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rope" panose="020B0604020202020204" charset="0"/>
                <a:ea typeface="Inter Tight" panose="020B0604020202020204" charset="0"/>
                <a:cs typeface="Inter Tight" panose="020B0604020202020204" charset="0"/>
              </a:rPr>
              <a:t>Telescope </a:t>
            </a:r>
          </a:p>
          <a:p>
            <a:pPr marL="0" indent="0"/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rope" panose="020B0604020202020204" charset="0"/>
                <a:ea typeface="Inter Tight" panose="020B0604020202020204" charset="0"/>
                <a:cs typeface="Inter Tight" panose="020B0604020202020204" charset="0"/>
              </a:rPr>
              <a:t>Testing</a:t>
            </a:r>
          </a:p>
        </p:txBody>
      </p:sp>
      <p:sp>
        <p:nvSpPr>
          <p:cNvPr id="32" name="Google Shape;276;p37">
            <a:extLst>
              <a:ext uri="{FF2B5EF4-FFF2-40B4-BE49-F238E27FC236}">
                <a16:creationId xmlns:a16="http://schemas.microsoft.com/office/drawing/2014/main" id="{E1AFB865-D355-C387-DB80-C5E2AC0C3C1E}"/>
              </a:ext>
            </a:extLst>
          </p:cNvPr>
          <p:cNvSpPr txBox="1">
            <a:spLocks/>
          </p:cNvSpPr>
          <p:nvPr/>
        </p:nvSpPr>
        <p:spPr>
          <a:xfrm>
            <a:off x="1298123" y="2790848"/>
            <a:ext cx="2487135" cy="900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pPr marL="0" indent="0"/>
            <a:r>
              <a:rPr lang="el-G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rope" panose="020B0604020202020204" charset="0"/>
                <a:ea typeface="Inter Tight" panose="020B0604020202020204" charset="0"/>
                <a:cs typeface="Inter Tight" panose="020B0604020202020204" charset="0"/>
              </a:rPr>
              <a:t> Δοκιμή Διαστημικής Στολής</a:t>
            </a:r>
            <a:endParaRPr 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nrope" panose="020B0604020202020204" charset="0"/>
              <a:ea typeface="Inter Tight" panose="020B0604020202020204" charset="0"/>
              <a:cs typeface="Inter Tight" panose="020B0604020202020204" charset="0"/>
            </a:endParaRPr>
          </a:p>
        </p:txBody>
      </p:sp>
      <p:cxnSp>
        <p:nvCxnSpPr>
          <p:cNvPr id="33" name="Google Shape;390;p40">
            <a:extLst>
              <a:ext uri="{FF2B5EF4-FFF2-40B4-BE49-F238E27FC236}">
                <a16:creationId xmlns:a16="http://schemas.microsoft.com/office/drawing/2014/main" id="{DE3294B1-67A7-F49B-B5D0-EE20ED8FEB5A}"/>
              </a:ext>
            </a:extLst>
          </p:cNvPr>
          <p:cNvCxnSpPr>
            <a:cxnSpLocks/>
          </p:cNvCxnSpPr>
          <p:nvPr/>
        </p:nvCxnSpPr>
        <p:spPr>
          <a:xfrm>
            <a:off x="2818790" y="3298542"/>
            <a:ext cx="0" cy="1571114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90;p40">
            <a:extLst>
              <a:ext uri="{FF2B5EF4-FFF2-40B4-BE49-F238E27FC236}">
                <a16:creationId xmlns:a16="http://schemas.microsoft.com/office/drawing/2014/main" id="{4F6CD591-A3EE-897E-29F6-7C7F7D4C7300}"/>
              </a:ext>
            </a:extLst>
          </p:cNvPr>
          <p:cNvCxnSpPr>
            <a:cxnSpLocks/>
          </p:cNvCxnSpPr>
          <p:nvPr/>
        </p:nvCxnSpPr>
        <p:spPr>
          <a:xfrm>
            <a:off x="6169209" y="3298542"/>
            <a:ext cx="0" cy="1571114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450;p44">
            <a:extLst>
              <a:ext uri="{FF2B5EF4-FFF2-40B4-BE49-F238E27FC236}">
                <a16:creationId xmlns:a16="http://schemas.microsoft.com/office/drawing/2014/main" id="{D1998200-474F-BB50-7FEF-FE6614E0F757}"/>
              </a:ext>
            </a:extLst>
          </p:cNvPr>
          <p:cNvSpPr txBox="1">
            <a:spLocks/>
          </p:cNvSpPr>
          <p:nvPr/>
        </p:nvSpPr>
        <p:spPr>
          <a:xfrm>
            <a:off x="535674" y="201071"/>
            <a:ext cx="3499500" cy="9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"/>
              <a:buNone/>
              <a:defRPr sz="5500" b="1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"/>
              <a:buNone/>
              <a:defRPr sz="5200" b="1" i="0" u="none" strike="noStrike" cap="none">
                <a:solidFill>
                  <a:srgbClr val="191919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"/>
              <a:buNone/>
              <a:defRPr sz="5200" b="1" i="0" u="none" strike="noStrike" cap="none">
                <a:solidFill>
                  <a:srgbClr val="191919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"/>
              <a:buNone/>
              <a:defRPr sz="5200" b="1" i="0" u="none" strike="noStrike" cap="none">
                <a:solidFill>
                  <a:srgbClr val="191919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"/>
              <a:buNone/>
              <a:defRPr sz="5200" b="1" i="0" u="none" strike="noStrike" cap="none">
                <a:solidFill>
                  <a:srgbClr val="191919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"/>
              <a:buNone/>
              <a:defRPr sz="5200" b="1" i="0" u="none" strike="noStrike" cap="none">
                <a:solidFill>
                  <a:srgbClr val="191919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"/>
              <a:buNone/>
              <a:defRPr sz="5200" b="1" i="0" u="none" strike="noStrike" cap="none">
                <a:solidFill>
                  <a:srgbClr val="191919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"/>
              <a:buNone/>
              <a:defRPr sz="5200" b="1" i="0" u="none" strike="noStrike" cap="none">
                <a:solidFill>
                  <a:srgbClr val="191919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"/>
              <a:buNone/>
              <a:defRPr sz="5200" b="1" i="0" u="none" strike="noStrike" cap="none">
                <a:solidFill>
                  <a:srgbClr val="191919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>
              <a:spcAft>
                <a:spcPts val="600"/>
              </a:spcAft>
            </a:pPr>
            <a:r>
              <a:rPr lang="el-GR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Β</a:t>
            </a:r>
            <a:r>
              <a:rPr lang="el-GR" sz="3000" b="1" i="0" u="none" strike="noStrike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rope"/>
                <a:ea typeface="Manrope"/>
                <a:cs typeface="Manrope"/>
                <a:sym typeface="Manrope"/>
              </a:rPr>
              <a:t>ιβλιογραφία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6C2C889C-AC0A-120F-27F8-C7AA91F121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963" y="1122682"/>
            <a:ext cx="3698071" cy="3579738"/>
          </a:xfrm>
        </p:spPr>
        <p:txBody>
          <a:bodyPr/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000" b="1" i="0" u="sng" strike="noStrike" dirty="0">
                <a:solidFill>
                  <a:schemeClr val="bg1"/>
                </a:solidFill>
                <a:effectLst/>
                <a:latin typeface="Manrope" panose="020B060402020202020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A. Hammoud, R.L. Patterson, S. Gerber, M. </a:t>
            </a:r>
            <a:r>
              <a:rPr lang="en-US" sz="1000" b="1" i="0" u="sng" strike="noStrike" dirty="0" err="1">
                <a:solidFill>
                  <a:schemeClr val="bg1"/>
                </a:solidFill>
                <a:effectLst/>
                <a:latin typeface="Manrope" panose="020B060402020202020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Elbuluk</a:t>
            </a:r>
            <a:r>
              <a:rPr lang="en-US" sz="1000" b="1" i="0" u="sng" strike="noStrike" dirty="0">
                <a:solidFill>
                  <a:schemeClr val="bg1"/>
                </a:solidFill>
                <a:effectLst/>
                <a:latin typeface="Manrope" panose="020B060402020202020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2003,Electronic components and circuits for extreme temperature environments</a:t>
            </a:r>
            <a:endParaRPr lang="en-US" sz="1000" b="1" i="0" u="sng" strike="noStrike" dirty="0">
              <a:solidFill>
                <a:schemeClr val="bg1"/>
              </a:solidFill>
              <a:effectLst/>
              <a:latin typeface="Manrope" panose="020B0604020202020204" charset="0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000" b="1" i="0" u="none" strike="noStrike" dirty="0">
              <a:solidFill>
                <a:schemeClr val="bg1"/>
              </a:solidFill>
              <a:effectLst/>
              <a:latin typeface="Manrope" panose="020B060402020202020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sz="1000" b="1" i="0" u="none" strike="noStrike" dirty="0">
                <a:solidFill>
                  <a:schemeClr val="bg1"/>
                </a:solidFill>
                <a:effectLst/>
                <a:latin typeface="Manrope" panose="020B0604020202020204" charset="0"/>
              </a:rPr>
              <a:t> </a:t>
            </a:r>
            <a:r>
              <a:rPr lang="en-US" sz="1000" b="1" i="0" u="sng" strike="noStrike" dirty="0" err="1">
                <a:solidFill>
                  <a:srgbClr val="F8F8F8"/>
                </a:solidFill>
                <a:effectLst/>
                <a:latin typeface="Manrope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Rajanish</a:t>
            </a:r>
            <a:r>
              <a:rPr lang="en-US" sz="1000" b="1" i="0" u="sng" strike="noStrike" dirty="0">
                <a:solidFill>
                  <a:srgbClr val="F8F8F8"/>
                </a:solidFill>
                <a:effectLst/>
                <a:latin typeface="Manrope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K. </a:t>
            </a:r>
            <a:r>
              <a:rPr lang="en-US" sz="1000" b="1" i="0" u="sng" strike="noStrike" dirty="0" err="1">
                <a:solidFill>
                  <a:srgbClr val="F8F8F8"/>
                </a:solidFill>
                <a:effectLst/>
                <a:latin typeface="Manrope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Kamat</a:t>
            </a:r>
            <a:r>
              <a:rPr lang="en-US" sz="1000" b="1" i="0" u="sng" strike="noStrike" dirty="0">
                <a:solidFill>
                  <a:srgbClr val="F8F8F8"/>
                </a:solidFill>
                <a:effectLst/>
                <a:latin typeface="Manrope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en-US" sz="1000" b="1" i="0" u="sng" strike="noStrike" dirty="0" err="1">
                <a:solidFill>
                  <a:srgbClr val="F8F8F8"/>
                </a:solidFill>
                <a:effectLst/>
                <a:latin typeface="Manrope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Gourish</a:t>
            </a:r>
            <a:r>
              <a:rPr lang="en-US" sz="1000" b="1" i="0" u="sng" strike="noStrike" dirty="0">
                <a:solidFill>
                  <a:schemeClr val="bg1"/>
                </a:solidFill>
                <a:effectLst/>
                <a:latin typeface="Manrope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M. Naik 2002,Thermistors – in search of new applications, manufacturers cultivate advanced NTC techniques</a:t>
            </a:r>
            <a:endParaRPr lang="en-US" sz="1000" b="1" i="0" u="sng" strike="noStrike" dirty="0">
              <a:solidFill>
                <a:schemeClr val="bg1"/>
              </a:solidFill>
              <a:effectLst/>
              <a:latin typeface="Manrope" panose="020B060402020202020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endParaRPr lang="en-US" sz="1000" b="1" i="0" u="none" strike="noStrike" dirty="0">
              <a:solidFill>
                <a:schemeClr val="bg1"/>
              </a:solidFill>
              <a:effectLst/>
              <a:latin typeface="Manrope" panose="020B0604020202020204" charset="0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sz="1000" b="1" i="0" u="sng" strike="noStrike" dirty="0" err="1">
                <a:solidFill>
                  <a:srgbClr val="F8F8F8"/>
                </a:solidFill>
                <a:effectLst/>
                <a:latin typeface="Manrope" panose="020B060402020202020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Makinwa</a:t>
            </a:r>
            <a:r>
              <a:rPr lang="en-US" sz="1000" b="1" i="0" u="sng" strike="noStrike" dirty="0">
                <a:solidFill>
                  <a:schemeClr val="bg1"/>
                </a:solidFill>
                <a:effectLst/>
                <a:latin typeface="Manrope" panose="020B060402020202020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K. A. A. 2010, Smart temperature sensors in standard CMOS</a:t>
            </a:r>
            <a:endParaRPr lang="en-US" sz="1000" b="1" i="0" u="sng" strike="noStrike" dirty="0">
              <a:solidFill>
                <a:schemeClr val="bg1"/>
              </a:solidFill>
              <a:effectLst/>
              <a:latin typeface="Manrope" panose="020B0604020202020204" charset="0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endParaRPr lang="en-US" sz="1000" b="1" i="0" u="none" strike="noStrike" dirty="0">
              <a:solidFill>
                <a:schemeClr val="bg1"/>
              </a:solidFill>
              <a:effectLst/>
              <a:latin typeface="Manrope" panose="020B0604020202020204" charset="0"/>
            </a:endParaRP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+mj-lt"/>
              <a:buAutoNum type="arabicPeriod" startAt="4"/>
            </a:pPr>
            <a:r>
              <a:rPr lang="en-US" sz="1000" b="1" i="0" u="sng" strike="noStrike" dirty="0">
                <a:solidFill>
                  <a:srgbClr val="F8F8F8"/>
                </a:solidFill>
                <a:effectLst/>
                <a:latin typeface="Manrope" panose="020B060402020202020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Wayne A. Shiroma, Larry K. Martin, Justin M. Akagi, Jason T. Akagi, Byron L. Wolfe, Bryan A. Fewell &amp; Aaron T. </a:t>
            </a:r>
            <a:r>
              <a:rPr lang="en-US" sz="1000" b="1" i="0" u="sng" strike="noStrike" dirty="0" err="1">
                <a:solidFill>
                  <a:srgbClr val="F8F8F8"/>
                </a:solidFill>
                <a:effectLst/>
                <a:latin typeface="Manrope" panose="020B060402020202020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Ohta</a:t>
            </a:r>
            <a:r>
              <a:rPr lang="en-US" sz="1000" b="1" i="0" u="sng" strike="noStrike" dirty="0">
                <a:solidFill>
                  <a:schemeClr val="bg1"/>
                </a:solidFill>
                <a:effectLst/>
                <a:latin typeface="Manrope" panose="020B060402020202020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2011,CubeSats: A bright future for nanosatellites</a:t>
            </a:r>
            <a:endParaRPr lang="en-US" sz="1000" b="1" dirty="0">
              <a:solidFill>
                <a:schemeClr val="bg1"/>
              </a:solidFill>
              <a:latin typeface="Manrope" panose="020B0604020202020204" charset="0"/>
            </a:endParaRP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+mj-lt"/>
              <a:buAutoNum type="arabicPeriod" startAt="4"/>
            </a:pPr>
            <a:r>
              <a:rPr lang="en-US" sz="1000" b="1" i="0" u="sng" strike="noStrike" dirty="0">
                <a:solidFill>
                  <a:srgbClr val="F8F8F8"/>
                </a:solidFill>
                <a:effectLst/>
                <a:latin typeface="Manrope" panose="020B060402020202020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Roy Stevenson Soler </a:t>
            </a:r>
            <a:r>
              <a:rPr lang="en-US" sz="1000" b="1" i="0" u="sng" strike="noStrike" dirty="0" err="1">
                <a:solidFill>
                  <a:srgbClr val="F8F8F8"/>
                </a:solidFill>
                <a:effectLst/>
                <a:latin typeface="Manrope" panose="020B060402020202020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Chisabas</a:t>
            </a:r>
            <a:r>
              <a:rPr lang="en-US" sz="1000" b="1" i="0" u="sng" strike="noStrike" dirty="0">
                <a:solidFill>
                  <a:srgbClr val="F8F8F8"/>
                </a:solidFill>
                <a:effectLst/>
                <a:latin typeface="Manrope" panose="020B060402020202020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en-US" sz="1000" b="1" i="0" u="sng" strike="noStrike" dirty="0" err="1">
                <a:solidFill>
                  <a:srgbClr val="F8F8F8"/>
                </a:solidFill>
                <a:effectLst/>
                <a:latin typeface="Manrope" panose="020B060402020202020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Geilson</a:t>
            </a:r>
            <a:r>
              <a:rPr lang="en-US" sz="1000" b="1" i="0" u="sng" strike="noStrike" dirty="0">
                <a:solidFill>
                  <a:schemeClr val="bg1"/>
                </a:solidFill>
                <a:effectLst/>
                <a:latin typeface="Manrope" panose="020B060402020202020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Loureiro and Carlos de Oliveira Lino 2018,Space Thermal and Vacuum Environment Simulation</a:t>
            </a:r>
            <a:endParaRPr lang="en-US" sz="1000" b="1" i="0" u="none" strike="noStrike" dirty="0">
              <a:solidFill>
                <a:schemeClr val="bg1"/>
              </a:solidFill>
              <a:effectLst/>
              <a:latin typeface="Manrope" panose="020B0604020202020204" charset="0"/>
            </a:endParaRPr>
          </a:p>
          <a:p>
            <a:pPr marL="139700" indent="0">
              <a:buNone/>
            </a:pPr>
            <a:endParaRPr lang="en-US" sz="1000" dirty="0"/>
          </a:p>
        </p:txBody>
      </p:sp>
      <p:pic>
        <p:nvPicPr>
          <p:cNvPr id="18" name="Εικόνα 17" descr="Εικόνα που περιέχει Σύμπαν, χώρος, διάστημα, αστρονομία&#10;&#10;Περιγραφή που δημιουργήθηκε αυτόματα">
            <a:extLst>
              <a:ext uri="{FF2B5EF4-FFF2-40B4-BE49-F238E27FC236}">
                <a16:creationId xmlns:a16="http://schemas.microsoft.com/office/drawing/2014/main" id="{9252BC53-2BDA-4D97-0FEE-798EB29A07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9465" y="315475"/>
            <a:ext cx="4656572" cy="3530968"/>
          </a:xfrm>
          <a:prstGeom prst="rect">
            <a:avLst/>
          </a:prstGeom>
        </p:spPr>
      </p:pic>
      <p:cxnSp>
        <p:nvCxnSpPr>
          <p:cNvPr id="19" name="Google Shape;893;p56">
            <a:extLst>
              <a:ext uri="{FF2B5EF4-FFF2-40B4-BE49-F238E27FC236}">
                <a16:creationId xmlns:a16="http://schemas.microsoft.com/office/drawing/2014/main" id="{B3073A10-3714-CAF3-DD22-60E4D39AE838}"/>
              </a:ext>
            </a:extLst>
          </p:cNvPr>
          <p:cNvCxnSpPr>
            <a:cxnSpLocks/>
          </p:cNvCxnSpPr>
          <p:nvPr/>
        </p:nvCxnSpPr>
        <p:spPr>
          <a:xfrm flipV="1">
            <a:off x="4134073" y="268096"/>
            <a:ext cx="0" cy="4602354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893;p56">
            <a:extLst>
              <a:ext uri="{FF2B5EF4-FFF2-40B4-BE49-F238E27FC236}">
                <a16:creationId xmlns:a16="http://schemas.microsoft.com/office/drawing/2014/main" id="{B45579E9-2555-8D82-255C-9783654E6BA0}"/>
              </a:ext>
            </a:extLst>
          </p:cNvPr>
          <p:cNvCxnSpPr>
            <a:cxnSpLocks/>
          </p:cNvCxnSpPr>
          <p:nvPr/>
        </p:nvCxnSpPr>
        <p:spPr>
          <a:xfrm flipH="1" flipV="1">
            <a:off x="4134073" y="3846443"/>
            <a:ext cx="4739991" cy="15793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450;p44">
            <a:extLst>
              <a:ext uri="{FF2B5EF4-FFF2-40B4-BE49-F238E27FC236}">
                <a16:creationId xmlns:a16="http://schemas.microsoft.com/office/drawing/2014/main" id="{776FE0CF-8529-E674-4403-CE1BD3A4652E}"/>
              </a:ext>
            </a:extLst>
          </p:cNvPr>
          <p:cNvSpPr txBox="1">
            <a:spLocks/>
          </p:cNvSpPr>
          <p:nvPr/>
        </p:nvSpPr>
        <p:spPr>
          <a:xfrm>
            <a:off x="4016034" y="4059400"/>
            <a:ext cx="5117873" cy="9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"/>
              <a:buNone/>
              <a:defRPr sz="5500" b="1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"/>
              <a:buNone/>
              <a:defRPr sz="5200" b="1" i="0" u="none" strike="noStrike" cap="none">
                <a:solidFill>
                  <a:srgbClr val="191919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"/>
              <a:buNone/>
              <a:defRPr sz="5200" b="1" i="0" u="none" strike="noStrike" cap="none">
                <a:solidFill>
                  <a:srgbClr val="191919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"/>
              <a:buNone/>
              <a:defRPr sz="5200" b="1" i="0" u="none" strike="noStrike" cap="none">
                <a:solidFill>
                  <a:srgbClr val="191919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"/>
              <a:buNone/>
              <a:defRPr sz="5200" b="1" i="0" u="none" strike="noStrike" cap="none">
                <a:solidFill>
                  <a:srgbClr val="191919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"/>
              <a:buNone/>
              <a:defRPr sz="5200" b="1" i="0" u="none" strike="noStrike" cap="none">
                <a:solidFill>
                  <a:srgbClr val="191919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"/>
              <a:buNone/>
              <a:defRPr sz="5200" b="1" i="0" u="none" strike="noStrike" cap="none">
                <a:solidFill>
                  <a:srgbClr val="191919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"/>
              <a:buNone/>
              <a:defRPr sz="5200" b="1" i="0" u="none" strike="noStrike" cap="none">
                <a:solidFill>
                  <a:srgbClr val="191919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"/>
              <a:buNone/>
              <a:defRPr sz="5200" b="1" i="0" u="none" strike="noStrike" cap="none">
                <a:solidFill>
                  <a:srgbClr val="191919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rope" panose="020B0604020202020204" charset="0"/>
              </a:rPr>
              <a:t>“James </a:t>
            </a:r>
            <a:r>
              <a:rPr lang="en-US" sz="1600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rope" panose="020B0604020202020204" charset="0"/>
              </a:rPr>
              <a:t>Webb Uncovers New Details </a:t>
            </a:r>
          </a:p>
          <a:p>
            <a:pPr algn="ctr">
              <a:spcAft>
                <a:spcPts val="600"/>
              </a:spcAft>
            </a:pPr>
            <a:r>
              <a:rPr lang="en-US" sz="1600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rope" panose="020B0604020202020204" charset="0"/>
              </a:rPr>
              <a:t>in Pandora’s Cluster ’’</a:t>
            </a:r>
          </a:p>
          <a:p>
            <a:pPr>
              <a:spcAft>
                <a:spcPts val="600"/>
              </a:spcAft>
            </a:pPr>
            <a:endParaRPr lang="el-GR" sz="1400" i="0" u="none" strike="noStrike" cap="none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nrope" panose="020B0604020202020204" charset="0"/>
              <a:sym typeface="Manrope"/>
            </a:endParaRPr>
          </a:p>
        </p:txBody>
      </p:sp>
    </p:spTree>
    <p:extLst>
      <p:ext uri="{BB962C8B-B14F-4D97-AF65-F5344CB8AC3E}">
        <p14:creationId xmlns:p14="http://schemas.microsoft.com/office/powerpoint/2010/main" val="802449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Εικόνα 10" descr="Εικόνα που περιέχει διάστημα, γαλαξίας, νεφέλωμα, χώρος&#10;&#10;Περιγραφή που δημιουργήθηκε αυτόματα">
            <a:extLst>
              <a:ext uri="{FF2B5EF4-FFF2-40B4-BE49-F238E27FC236}">
                <a16:creationId xmlns:a16="http://schemas.microsoft.com/office/drawing/2014/main" id="{26C7CABF-AFDB-06A4-A06C-82C292B28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61" y="318655"/>
            <a:ext cx="8502398" cy="4525842"/>
          </a:xfrm>
          <a:prstGeom prst="rect">
            <a:avLst/>
          </a:prstGeom>
        </p:spPr>
      </p:pic>
      <p:sp>
        <p:nvSpPr>
          <p:cNvPr id="12" name="Google Shape;276;p37">
            <a:extLst>
              <a:ext uri="{FF2B5EF4-FFF2-40B4-BE49-F238E27FC236}">
                <a16:creationId xmlns:a16="http://schemas.microsoft.com/office/drawing/2014/main" id="{6D65BC9D-4429-00F6-B2BF-BDF7CB885F70}"/>
              </a:ext>
            </a:extLst>
          </p:cNvPr>
          <p:cNvSpPr txBox="1">
            <a:spLocks/>
          </p:cNvSpPr>
          <p:nvPr/>
        </p:nvSpPr>
        <p:spPr>
          <a:xfrm>
            <a:off x="2830964" y="2218244"/>
            <a:ext cx="3900036" cy="1077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pPr marL="0" indent="0"/>
            <a:r>
              <a:rPr lang="el-GR" sz="32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rope" panose="020B0604020202020204" charset="0"/>
                <a:ea typeface="Inter Tight" panose="020B0604020202020204" charset="0"/>
                <a:cs typeface="Inter Tight" panose="020B0604020202020204" charset="0"/>
              </a:rPr>
              <a:t>Ευχαριστούμε</a:t>
            </a:r>
            <a:r>
              <a:rPr lang="el-G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rope" panose="020B0604020202020204" charset="0"/>
                <a:ea typeface="Inter Tight" panose="020B0604020202020204" charset="0"/>
                <a:cs typeface="Inter Tight" panose="020B0604020202020204" charset="0"/>
              </a:rPr>
              <a:t> !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nrope" panose="020B0604020202020204" charset="0"/>
              <a:ea typeface="Inter Tight" panose="020B0604020202020204" charset="0"/>
              <a:cs typeface="Inter Tight" panose="020B0604020202020204" charset="0"/>
            </a:endParaRPr>
          </a:p>
        </p:txBody>
      </p:sp>
      <p:sp>
        <p:nvSpPr>
          <p:cNvPr id="2" name="Google Shape;450;p44">
            <a:extLst>
              <a:ext uri="{FF2B5EF4-FFF2-40B4-BE49-F238E27FC236}">
                <a16:creationId xmlns:a16="http://schemas.microsoft.com/office/drawing/2014/main" id="{7C71E6B4-6E45-EBCF-1902-AEF8D5FF6848}"/>
              </a:ext>
            </a:extLst>
          </p:cNvPr>
          <p:cNvSpPr txBox="1">
            <a:spLocks/>
          </p:cNvSpPr>
          <p:nvPr/>
        </p:nvSpPr>
        <p:spPr>
          <a:xfrm>
            <a:off x="383726" y="4257426"/>
            <a:ext cx="4772366" cy="7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"/>
              <a:buNone/>
              <a:defRPr sz="5500" b="1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"/>
              <a:buNone/>
              <a:defRPr sz="5200" b="1" i="0" u="none" strike="noStrike" cap="none">
                <a:solidFill>
                  <a:srgbClr val="191919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"/>
              <a:buNone/>
              <a:defRPr sz="5200" b="1" i="0" u="none" strike="noStrike" cap="none">
                <a:solidFill>
                  <a:srgbClr val="191919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"/>
              <a:buNone/>
              <a:defRPr sz="5200" b="1" i="0" u="none" strike="noStrike" cap="none">
                <a:solidFill>
                  <a:srgbClr val="191919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"/>
              <a:buNone/>
              <a:defRPr sz="5200" b="1" i="0" u="none" strike="noStrike" cap="none">
                <a:solidFill>
                  <a:srgbClr val="191919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"/>
              <a:buNone/>
              <a:defRPr sz="5200" b="1" i="0" u="none" strike="noStrike" cap="none">
                <a:solidFill>
                  <a:srgbClr val="191919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"/>
              <a:buNone/>
              <a:defRPr sz="5200" b="1" i="0" u="none" strike="noStrike" cap="none">
                <a:solidFill>
                  <a:srgbClr val="191919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"/>
              <a:buNone/>
              <a:defRPr sz="5200" b="1" i="0" u="none" strike="noStrike" cap="none">
                <a:solidFill>
                  <a:srgbClr val="191919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"/>
              <a:buNone/>
              <a:defRPr sz="5200" b="1" i="0" u="none" strike="noStrike" cap="none">
                <a:solidFill>
                  <a:srgbClr val="191919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algn="l"/>
            <a:r>
              <a:rPr lang="en-US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rope" panose="020B0604020202020204" charset="0"/>
              </a:rPr>
              <a:t>“</a:t>
            </a:r>
            <a:r>
              <a:rPr lang="en-US" sz="1050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tillium Web" panose="020B0604020202020204" pitchFamily="2" charset="0"/>
              </a:rPr>
              <a:t>NASA’s Webb Reveals Cosmic Cliffs, Glittering Landscape of Star Birth</a:t>
            </a:r>
            <a:r>
              <a:rPr lang="en-US" sz="1050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rope" panose="020B0604020202020204" charset="0"/>
              </a:rPr>
              <a:t>’’</a:t>
            </a:r>
          </a:p>
          <a:p>
            <a:pPr>
              <a:spcAft>
                <a:spcPts val="600"/>
              </a:spcAft>
            </a:pPr>
            <a:endParaRPr lang="el-GR" sz="1000" i="0" u="none" strike="noStrike" cap="none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nrope" panose="020B0604020202020204" charset="0"/>
              <a:sym typeface="Manrop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1"/>
          <p:cNvSpPr txBox="1">
            <a:spLocks noGrp="1"/>
          </p:cNvSpPr>
          <p:nvPr>
            <p:ph type="subTitle" idx="1"/>
          </p:nvPr>
        </p:nvSpPr>
        <p:spPr>
          <a:xfrm>
            <a:off x="771912" y="1338332"/>
            <a:ext cx="3499500" cy="21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l-GR" dirty="0"/>
              <a:t>Συνεισφορά τηλεπικοινωνιακών κυκλωμάτων στην εξερεύνηση του διαστήματος</a:t>
            </a:r>
            <a:r>
              <a:rPr lang="en-US" dirty="0"/>
              <a:t>: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l-GR" dirty="0"/>
              <a:t>Εκτόξευση </a:t>
            </a:r>
            <a:r>
              <a:rPr lang="en-US" dirty="0"/>
              <a:t>Telstar , </a:t>
            </a:r>
            <a:r>
              <a:rPr lang="el-GR" dirty="0"/>
              <a:t>1962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l-GR" dirty="0"/>
              <a:t>Τηλεπικοινωνιακοί Δορυφόροι</a:t>
            </a: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l-GR" dirty="0"/>
              <a:t>Παροχή δεδομένων υψηλής ποιότητας σε απομακρυσμένες περιοχές</a:t>
            </a: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l-GR" dirty="0"/>
              <a:t>Αλλά η συγκεκριμένη εφαρμογή παρουσιάζει πολλές προκλήσεις</a:t>
            </a:r>
            <a:endParaRPr lang="en-US" dirty="0"/>
          </a:p>
        </p:txBody>
      </p:sp>
      <p:sp>
        <p:nvSpPr>
          <p:cNvPr id="397" name="Google Shape;397;p41"/>
          <p:cNvSpPr txBox="1">
            <a:spLocks noGrp="1"/>
          </p:cNvSpPr>
          <p:nvPr>
            <p:ph type="ctrTitle"/>
          </p:nvPr>
        </p:nvSpPr>
        <p:spPr>
          <a:xfrm>
            <a:off x="719873" y="341755"/>
            <a:ext cx="2148921" cy="9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3200" dirty="0"/>
              <a:t>Εισαγωγή</a:t>
            </a:r>
            <a:endParaRPr sz="3200" dirty="0"/>
          </a:p>
        </p:txBody>
      </p:sp>
      <p:pic>
        <p:nvPicPr>
          <p:cNvPr id="7" name="Picture Placeholder 6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5C65C64F-71FE-9C64-5138-410B8991D5F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l="-315" r="40433"/>
          <a:stretch/>
        </p:blipFill>
        <p:spPr>
          <a:xfrm>
            <a:off x="5424808" y="280050"/>
            <a:ext cx="3430500" cy="4583400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3"/>
          <p:cNvSpPr/>
          <p:nvPr/>
        </p:nvSpPr>
        <p:spPr>
          <a:xfrm>
            <a:off x="1617272" y="1402583"/>
            <a:ext cx="810000" cy="8100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43"/>
          <p:cNvSpPr/>
          <p:nvPr/>
        </p:nvSpPr>
        <p:spPr>
          <a:xfrm>
            <a:off x="4105822" y="1396278"/>
            <a:ext cx="810000" cy="8100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3"/>
          <p:cNvSpPr/>
          <p:nvPr/>
        </p:nvSpPr>
        <p:spPr>
          <a:xfrm>
            <a:off x="6597476" y="1396278"/>
            <a:ext cx="810000" cy="8100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43"/>
          <p:cNvSpPr txBox="1">
            <a:spLocks noGrp="1"/>
          </p:cNvSpPr>
          <p:nvPr>
            <p:ph type="subTitle" idx="1"/>
          </p:nvPr>
        </p:nvSpPr>
        <p:spPr>
          <a:xfrm>
            <a:off x="867956" y="2822125"/>
            <a:ext cx="2382623" cy="10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l-GR" sz="1600" dirty="0"/>
              <a:t>Ηλιακές εκλάμψεις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l-GR" sz="1600" dirty="0"/>
              <a:t>Κοσμικές ακτίνες</a:t>
            </a:r>
            <a:endParaRPr sz="1600" dirty="0"/>
          </a:p>
        </p:txBody>
      </p:sp>
      <p:sp>
        <p:nvSpPr>
          <p:cNvPr id="425" name="Google Shape;425;p43"/>
          <p:cNvSpPr txBox="1">
            <a:spLocks noGrp="1"/>
          </p:cNvSpPr>
          <p:nvPr>
            <p:ph type="subTitle" idx="2"/>
          </p:nvPr>
        </p:nvSpPr>
        <p:spPr>
          <a:xfrm>
            <a:off x="1245065" y="2460750"/>
            <a:ext cx="1775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800" dirty="0"/>
              <a:t>Ακτινοβολία</a:t>
            </a:r>
            <a:endParaRPr sz="1800" dirty="0"/>
          </a:p>
        </p:txBody>
      </p:sp>
      <p:sp>
        <p:nvSpPr>
          <p:cNvPr id="426" name="Google Shape;426;p43"/>
          <p:cNvSpPr txBox="1">
            <a:spLocks noGrp="1"/>
          </p:cNvSpPr>
          <p:nvPr>
            <p:ph type="subTitle" idx="3"/>
          </p:nvPr>
        </p:nvSpPr>
        <p:spPr>
          <a:xfrm>
            <a:off x="3711995" y="2817568"/>
            <a:ext cx="1775700" cy="901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Ακραίες τιμές και μεταβολές θερμοκρασίας</a:t>
            </a:r>
            <a:endParaRPr dirty="0"/>
          </a:p>
        </p:txBody>
      </p:sp>
      <p:sp>
        <p:nvSpPr>
          <p:cNvPr id="427" name="Google Shape;427;p43"/>
          <p:cNvSpPr txBox="1">
            <a:spLocks noGrp="1"/>
          </p:cNvSpPr>
          <p:nvPr>
            <p:ph type="subTitle" idx="4"/>
          </p:nvPr>
        </p:nvSpPr>
        <p:spPr>
          <a:xfrm>
            <a:off x="3712001" y="2456193"/>
            <a:ext cx="1775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800" dirty="0"/>
              <a:t>Θερμοκρασία</a:t>
            </a:r>
            <a:endParaRPr sz="1800" dirty="0"/>
          </a:p>
        </p:txBody>
      </p:sp>
      <p:sp>
        <p:nvSpPr>
          <p:cNvPr id="428" name="Google Shape;428;p43"/>
          <p:cNvSpPr txBox="1">
            <a:spLocks noGrp="1"/>
          </p:cNvSpPr>
          <p:nvPr>
            <p:ph type="subTitle" idx="5"/>
          </p:nvPr>
        </p:nvSpPr>
        <p:spPr>
          <a:xfrm>
            <a:off x="6112263" y="2822125"/>
            <a:ext cx="2453731" cy="10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l-GR" dirty="0"/>
              <a:t>Ηλεκτρική Αποφόρτιση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l-GR" dirty="0"/>
              <a:t>Φθορά υλικών</a:t>
            </a:r>
            <a:endParaRPr dirty="0"/>
          </a:p>
        </p:txBody>
      </p:sp>
      <p:sp>
        <p:nvSpPr>
          <p:cNvPr id="429" name="Google Shape;429;p43"/>
          <p:cNvSpPr txBox="1">
            <a:spLocks noGrp="1"/>
          </p:cNvSpPr>
          <p:nvPr>
            <p:ph type="subTitle" idx="6"/>
          </p:nvPr>
        </p:nvSpPr>
        <p:spPr>
          <a:xfrm>
            <a:off x="6178945" y="2460750"/>
            <a:ext cx="2005738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800" dirty="0"/>
              <a:t>Συνθήκες κενού</a:t>
            </a:r>
            <a:endParaRPr sz="1800"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30C4B86-7A74-E089-1DB8-EDEEF597A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973" y="1489429"/>
            <a:ext cx="623698" cy="623698"/>
          </a:xfrm>
          <a:prstGeom prst="rect">
            <a:avLst/>
          </a:prstGeom>
        </p:spPr>
      </p:pic>
      <p:pic>
        <p:nvPicPr>
          <p:cNvPr id="11" name="Εικόνα 10" descr="Εικόνα που περιέχει κύκλος, ρολόι, γραφικά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4DCD8B46-8F54-A15B-6B5E-1D6A1446F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2995" y="1459130"/>
            <a:ext cx="658554" cy="65855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800" dirty="0"/>
              <a:t>Προβλήματα Θερμοκρασίας στο διάστημα</a:t>
            </a:r>
            <a:endParaRPr sz="2800" dirty="0"/>
          </a:p>
        </p:txBody>
      </p:sp>
      <p:sp>
        <p:nvSpPr>
          <p:cNvPr id="270" name="Google Shape;270;p37"/>
          <p:cNvSpPr txBox="1">
            <a:spLocks noGrp="1"/>
          </p:cNvSpPr>
          <p:nvPr>
            <p:ph type="subTitle" idx="1"/>
          </p:nvPr>
        </p:nvSpPr>
        <p:spPr>
          <a:xfrm>
            <a:off x="679584" y="1987894"/>
            <a:ext cx="281670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l-GR" dirty="0"/>
              <a:t>Σταδιακή </a:t>
            </a:r>
            <a:r>
              <a:rPr lang="el-GR" b="1" dirty="0"/>
              <a:t>υποβάθμιση</a:t>
            </a:r>
            <a:r>
              <a:rPr lang="el-GR" dirty="0"/>
              <a:t> των </a:t>
            </a:r>
            <a:r>
              <a:rPr lang="el-GR" b="1" dirty="0"/>
              <a:t>υλικών</a:t>
            </a:r>
            <a:r>
              <a:rPr lang="el-GR" dirty="0"/>
              <a:t> </a:t>
            </a:r>
            <a:r>
              <a:rPr lang="el-GR" b="1" dirty="0"/>
              <a:t>ιδιοτήτων </a:t>
            </a:r>
            <a:r>
              <a:rPr lang="el-GR" dirty="0"/>
              <a:t>των ηλεκτρικών εξαρτημάτων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l-GR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l-GR" dirty="0"/>
              <a:t>Μηχανική </a:t>
            </a:r>
            <a:r>
              <a:rPr lang="el-GR" b="1" dirty="0"/>
              <a:t>καταπόνηση</a:t>
            </a:r>
            <a:r>
              <a:rPr lang="el-GR" dirty="0"/>
              <a:t> και </a:t>
            </a:r>
            <a:r>
              <a:rPr lang="el-GR" b="1" dirty="0"/>
              <a:t>παραμόρφωση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l-GR" dirty="0"/>
          </a:p>
        </p:txBody>
      </p:sp>
      <p:sp>
        <p:nvSpPr>
          <p:cNvPr id="271" name="Google Shape;271;p37"/>
          <p:cNvSpPr txBox="1">
            <a:spLocks noGrp="1"/>
          </p:cNvSpPr>
          <p:nvPr>
            <p:ph type="title" idx="2"/>
          </p:nvPr>
        </p:nvSpPr>
        <p:spPr>
          <a:xfrm>
            <a:off x="670796" y="1053694"/>
            <a:ext cx="7854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72" name="Google Shape;272;p37"/>
          <p:cNvSpPr txBox="1">
            <a:spLocks noGrp="1"/>
          </p:cNvSpPr>
          <p:nvPr>
            <p:ph type="subTitle" idx="3"/>
          </p:nvPr>
        </p:nvSpPr>
        <p:spPr>
          <a:xfrm>
            <a:off x="628394" y="1626394"/>
            <a:ext cx="3738536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000" dirty="0"/>
              <a:t>          </a:t>
            </a:r>
            <a:r>
              <a:rPr lang="en-US" sz="2000" dirty="0"/>
              <a:t>Thermal Stress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 and Fatigue</a:t>
            </a:r>
          </a:p>
        </p:txBody>
      </p:sp>
      <p:sp>
        <p:nvSpPr>
          <p:cNvPr id="276" name="Google Shape;276;p37"/>
          <p:cNvSpPr txBox="1">
            <a:spLocks noGrp="1"/>
          </p:cNvSpPr>
          <p:nvPr>
            <p:ph type="subTitle" idx="7"/>
          </p:nvPr>
        </p:nvSpPr>
        <p:spPr>
          <a:xfrm>
            <a:off x="4463560" y="1987894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Thermal Drift</a:t>
            </a:r>
            <a:r>
              <a:rPr lang="en-US" dirty="0"/>
              <a:t>: </a:t>
            </a:r>
            <a:r>
              <a:rPr lang="el-GR" sz="1200" dirty="0"/>
              <a:t>Παροδική αλλοίωση ηλεκτρικών ιδιοτήτων ενός εξαρτήματος, όπως η αντίσταση και η χωρητικότητα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l-GR" sz="12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Thermal Runaway</a:t>
            </a:r>
            <a:r>
              <a:rPr lang="en-US" dirty="0"/>
              <a:t>: </a:t>
            </a:r>
            <a:r>
              <a:rPr lang="el-GR" sz="1200" dirty="0"/>
              <a:t>Υπερθέρμανση εξαρτήματος που οδηγεί σε μείωση αντίστασης</a:t>
            </a:r>
            <a:endParaRPr lang="en-US" sz="1200" dirty="0"/>
          </a:p>
        </p:txBody>
      </p:sp>
      <p:sp>
        <p:nvSpPr>
          <p:cNvPr id="277" name="Google Shape;277;p37"/>
          <p:cNvSpPr txBox="1">
            <a:spLocks noGrp="1"/>
          </p:cNvSpPr>
          <p:nvPr>
            <p:ph type="title" idx="8"/>
          </p:nvPr>
        </p:nvSpPr>
        <p:spPr>
          <a:xfrm>
            <a:off x="4366930" y="1050703"/>
            <a:ext cx="7854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78" name="Google Shape;278;p37"/>
          <p:cNvSpPr txBox="1">
            <a:spLocks noGrp="1"/>
          </p:cNvSpPr>
          <p:nvPr>
            <p:ph type="subTitle" idx="9"/>
          </p:nvPr>
        </p:nvSpPr>
        <p:spPr>
          <a:xfrm>
            <a:off x="4304150" y="1592856"/>
            <a:ext cx="468044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000" dirty="0"/>
              <a:t>         </a:t>
            </a:r>
            <a:r>
              <a:rPr lang="en-US" sz="2000" dirty="0"/>
              <a:t>   Temperature-induced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 changes in electronic components</a:t>
            </a:r>
            <a:endParaRPr sz="2000" dirty="0"/>
          </a:p>
        </p:txBody>
      </p:sp>
      <p:grpSp>
        <p:nvGrpSpPr>
          <p:cNvPr id="2" name="Google Shape;411;p42">
            <a:extLst>
              <a:ext uri="{FF2B5EF4-FFF2-40B4-BE49-F238E27FC236}">
                <a16:creationId xmlns:a16="http://schemas.microsoft.com/office/drawing/2014/main" id="{3ADBF406-84F7-5190-305F-A50FCD104A0C}"/>
              </a:ext>
            </a:extLst>
          </p:cNvPr>
          <p:cNvGrpSpPr/>
          <p:nvPr/>
        </p:nvGrpSpPr>
        <p:grpSpPr>
          <a:xfrm>
            <a:off x="7105955" y="2763520"/>
            <a:ext cx="752604" cy="750841"/>
            <a:chOff x="1754279" y="4286593"/>
            <a:chExt cx="351439" cy="345965"/>
          </a:xfrm>
        </p:grpSpPr>
        <p:sp>
          <p:nvSpPr>
            <p:cNvPr id="3" name="Google Shape;412;p42">
              <a:extLst>
                <a:ext uri="{FF2B5EF4-FFF2-40B4-BE49-F238E27FC236}">
                  <a16:creationId xmlns:a16="http://schemas.microsoft.com/office/drawing/2014/main" id="{DC097198-E832-AD3B-15E3-0DD6265E2E0C}"/>
                </a:ext>
              </a:extLst>
            </p:cNvPr>
            <p:cNvSpPr/>
            <p:nvPr/>
          </p:nvSpPr>
          <p:spPr>
            <a:xfrm>
              <a:off x="1799379" y="4550857"/>
              <a:ext cx="28422" cy="27117"/>
            </a:xfrm>
            <a:custGeom>
              <a:avLst/>
              <a:gdLst/>
              <a:ahLst/>
              <a:cxnLst/>
              <a:rect l="l" t="t" r="r" b="b"/>
              <a:pathLst>
                <a:path w="893" h="852" extrusionOk="0">
                  <a:moveTo>
                    <a:pt x="708" y="1"/>
                  </a:moveTo>
                  <a:cubicBezTo>
                    <a:pt x="667" y="1"/>
                    <a:pt x="625" y="16"/>
                    <a:pt x="595" y="45"/>
                  </a:cubicBezTo>
                  <a:lnTo>
                    <a:pt x="60" y="581"/>
                  </a:lnTo>
                  <a:cubicBezTo>
                    <a:pt x="0" y="641"/>
                    <a:pt x="0" y="748"/>
                    <a:pt x="60" y="807"/>
                  </a:cubicBezTo>
                  <a:cubicBezTo>
                    <a:pt x="89" y="837"/>
                    <a:pt x="131" y="852"/>
                    <a:pt x="173" y="852"/>
                  </a:cubicBezTo>
                  <a:cubicBezTo>
                    <a:pt x="214" y="852"/>
                    <a:pt x="256" y="837"/>
                    <a:pt x="286" y="807"/>
                  </a:cubicBezTo>
                  <a:lnTo>
                    <a:pt x="822" y="272"/>
                  </a:lnTo>
                  <a:cubicBezTo>
                    <a:pt x="893" y="212"/>
                    <a:pt x="893" y="117"/>
                    <a:pt x="822" y="45"/>
                  </a:cubicBezTo>
                  <a:cubicBezTo>
                    <a:pt x="792" y="16"/>
                    <a:pt x="750" y="1"/>
                    <a:pt x="7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13;p42">
              <a:extLst>
                <a:ext uri="{FF2B5EF4-FFF2-40B4-BE49-F238E27FC236}">
                  <a16:creationId xmlns:a16="http://schemas.microsoft.com/office/drawing/2014/main" id="{515618F1-0F0E-5639-734A-0702AD7FAD13}"/>
                </a:ext>
              </a:extLst>
            </p:cNvPr>
            <p:cNvSpPr/>
            <p:nvPr/>
          </p:nvSpPr>
          <p:spPr>
            <a:xfrm>
              <a:off x="1833084" y="4584594"/>
              <a:ext cx="27690" cy="27117"/>
            </a:xfrm>
            <a:custGeom>
              <a:avLst/>
              <a:gdLst/>
              <a:ahLst/>
              <a:cxnLst/>
              <a:rect l="l" t="t" r="r" b="b"/>
              <a:pathLst>
                <a:path w="870" h="852" extrusionOk="0">
                  <a:moveTo>
                    <a:pt x="699" y="0"/>
                  </a:moveTo>
                  <a:cubicBezTo>
                    <a:pt x="659" y="0"/>
                    <a:pt x="620" y="15"/>
                    <a:pt x="596" y="45"/>
                  </a:cubicBezTo>
                  <a:lnTo>
                    <a:pt x="48" y="581"/>
                  </a:lnTo>
                  <a:cubicBezTo>
                    <a:pt x="1" y="640"/>
                    <a:pt x="1" y="747"/>
                    <a:pt x="48" y="807"/>
                  </a:cubicBezTo>
                  <a:cubicBezTo>
                    <a:pt x="78" y="837"/>
                    <a:pt x="120" y="852"/>
                    <a:pt x="161" y="852"/>
                  </a:cubicBezTo>
                  <a:cubicBezTo>
                    <a:pt x="203" y="852"/>
                    <a:pt x="245" y="837"/>
                    <a:pt x="275" y="807"/>
                  </a:cubicBezTo>
                  <a:lnTo>
                    <a:pt x="810" y="271"/>
                  </a:lnTo>
                  <a:cubicBezTo>
                    <a:pt x="870" y="212"/>
                    <a:pt x="870" y="105"/>
                    <a:pt x="810" y="45"/>
                  </a:cubicBezTo>
                  <a:cubicBezTo>
                    <a:pt x="781" y="15"/>
                    <a:pt x="739" y="0"/>
                    <a:pt x="6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14;p42">
              <a:extLst>
                <a:ext uri="{FF2B5EF4-FFF2-40B4-BE49-F238E27FC236}">
                  <a16:creationId xmlns:a16="http://schemas.microsoft.com/office/drawing/2014/main" id="{C0CE24DC-AD55-A474-EC9B-8460DA7F3A9A}"/>
                </a:ext>
              </a:extLst>
            </p:cNvPr>
            <p:cNvSpPr/>
            <p:nvPr/>
          </p:nvSpPr>
          <p:spPr>
            <a:xfrm>
              <a:off x="1816407" y="4567917"/>
              <a:ext cx="28072" cy="27117"/>
            </a:xfrm>
            <a:custGeom>
              <a:avLst/>
              <a:gdLst/>
              <a:ahLst/>
              <a:cxnLst/>
              <a:rect l="l" t="t" r="r" b="b"/>
              <a:pathLst>
                <a:path w="882" h="852" extrusionOk="0">
                  <a:moveTo>
                    <a:pt x="709" y="0"/>
                  </a:moveTo>
                  <a:cubicBezTo>
                    <a:pt x="668" y="0"/>
                    <a:pt x="626" y="15"/>
                    <a:pt x="596" y="45"/>
                  </a:cubicBezTo>
                  <a:lnTo>
                    <a:pt x="60" y="581"/>
                  </a:lnTo>
                  <a:cubicBezTo>
                    <a:pt x="1" y="640"/>
                    <a:pt x="1" y="748"/>
                    <a:pt x="60" y="807"/>
                  </a:cubicBezTo>
                  <a:cubicBezTo>
                    <a:pt x="90" y="837"/>
                    <a:pt x="132" y="852"/>
                    <a:pt x="172" y="852"/>
                  </a:cubicBezTo>
                  <a:cubicBezTo>
                    <a:pt x="212" y="852"/>
                    <a:pt x="251" y="837"/>
                    <a:pt x="275" y="807"/>
                  </a:cubicBezTo>
                  <a:lnTo>
                    <a:pt x="822" y="271"/>
                  </a:lnTo>
                  <a:cubicBezTo>
                    <a:pt x="882" y="212"/>
                    <a:pt x="882" y="105"/>
                    <a:pt x="822" y="45"/>
                  </a:cubicBezTo>
                  <a:cubicBezTo>
                    <a:pt x="793" y="15"/>
                    <a:pt x="751" y="0"/>
                    <a:pt x="7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15;p42">
              <a:extLst>
                <a:ext uri="{FF2B5EF4-FFF2-40B4-BE49-F238E27FC236}">
                  <a16:creationId xmlns:a16="http://schemas.microsoft.com/office/drawing/2014/main" id="{2C164E0E-940C-80F0-FB1A-268C6FF57209}"/>
                </a:ext>
              </a:extLst>
            </p:cNvPr>
            <p:cNvSpPr/>
            <p:nvPr/>
          </p:nvSpPr>
          <p:spPr>
            <a:xfrm>
              <a:off x="1754279" y="4286593"/>
              <a:ext cx="351439" cy="345965"/>
            </a:xfrm>
            <a:custGeom>
              <a:avLst/>
              <a:gdLst/>
              <a:ahLst/>
              <a:cxnLst/>
              <a:rect l="l" t="t" r="r" b="b"/>
              <a:pathLst>
                <a:path w="11042" h="10870" extrusionOk="0">
                  <a:moveTo>
                    <a:pt x="10656" y="324"/>
                  </a:moveTo>
                  <a:lnTo>
                    <a:pt x="10216" y="1871"/>
                  </a:lnTo>
                  <a:lnTo>
                    <a:pt x="9108" y="776"/>
                  </a:lnTo>
                  <a:lnTo>
                    <a:pt x="10656" y="324"/>
                  </a:lnTo>
                  <a:close/>
                  <a:moveTo>
                    <a:pt x="4632" y="3586"/>
                  </a:moveTo>
                  <a:lnTo>
                    <a:pt x="2679" y="5538"/>
                  </a:lnTo>
                  <a:lnTo>
                    <a:pt x="465" y="5360"/>
                  </a:lnTo>
                  <a:cubicBezTo>
                    <a:pt x="429" y="5360"/>
                    <a:pt x="417" y="5324"/>
                    <a:pt x="441" y="5300"/>
                  </a:cubicBezTo>
                  <a:cubicBezTo>
                    <a:pt x="1393" y="4348"/>
                    <a:pt x="2667" y="3764"/>
                    <a:pt x="4001" y="3645"/>
                  </a:cubicBezTo>
                  <a:lnTo>
                    <a:pt x="4632" y="3586"/>
                  </a:lnTo>
                  <a:close/>
                  <a:moveTo>
                    <a:pt x="2727" y="5955"/>
                  </a:moveTo>
                  <a:lnTo>
                    <a:pt x="3584" y="6812"/>
                  </a:lnTo>
                  <a:lnTo>
                    <a:pt x="3263" y="7146"/>
                  </a:lnTo>
                  <a:lnTo>
                    <a:pt x="2393" y="6277"/>
                  </a:lnTo>
                  <a:lnTo>
                    <a:pt x="2727" y="5955"/>
                  </a:lnTo>
                  <a:close/>
                  <a:moveTo>
                    <a:pt x="2572" y="6920"/>
                  </a:moveTo>
                  <a:lnTo>
                    <a:pt x="3024" y="7360"/>
                  </a:lnTo>
                  <a:lnTo>
                    <a:pt x="2655" y="7753"/>
                  </a:lnTo>
                  <a:lnTo>
                    <a:pt x="2596" y="7813"/>
                  </a:lnTo>
                  <a:lnTo>
                    <a:pt x="2191" y="7408"/>
                  </a:lnTo>
                  <a:cubicBezTo>
                    <a:pt x="2155" y="7384"/>
                    <a:pt x="2155" y="7336"/>
                    <a:pt x="2191" y="7313"/>
                  </a:cubicBezTo>
                  <a:lnTo>
                    <a:pt x="2572" y="6920"/>
                  </a:lnTo>
                  <a:close/>
                  <a:moveTo>
                    <a:pt x="8775" y="895"/>
                  </a:moveTo>
                  <a:lnTo>
                    <a:pt x="10121" y="2229"/>
                  </a:lnTo>
                  <a:lnTo>
                    <a:pt x="9704" y="3598"/>
                  </a:lnTo>
                  <a:lnTo>
                    <a:pt x="5275" y="8039"/>
                  </a:lnTo>
                  <a:lnTo>
                    <a:pt x="4406" y="7170"/>
                  </a:lnTo>
                  <a:lnTo>
                    <a:pt x="6430" y="5146"/>
                  </a:lnTo>
                  <a:cubicBezTo>
                    <a:pt x="6584" y="5003"/>
                    <a:pt x="6608" y="4741"/>
                    <a:pt x="6418" y="4574"/>
                  </a:cubicBezTo>
                  <a:cubicBezTo>
                    <a:pt x="6334" y="4491"/>
                    <a:pt x="6230" y="4449"/>
                    <a:pt x="6127" y="4449"/>
                  </a:cubicBezTo>
                  <a:cubicBezTo>
                    <a:pt x="6025" y="4449"/>
                    <a:pt x="5924" y="4491"/>
                    <a:pt x="5846" y="4574"/>
                  </a:cubicBezTo>
                  <a:lnTo>
                    <a:pt x="3822" y="6598"/>
                  </a:lnTo>
                  <a:lnTo>
                    <a:pt x="2965" y="5729"/>
                  </a:lnTo>
                  <a:lnTo>
                    <a:pt x="7394" y="1300"/>
                  </a:lnTo>
                  <a:lnTo>
                    <a:pt x="8775" y="895"/>
                  </a:lnTo>
                  <a:close/>
                  <a:moveTo>
                    <a:pt x="6126" y="4785"/>
                  </a:moveTo>
                  <a:cubicBezTo>
                    <a:pt x="6153" y="4785"/>
                    <a:pt x="6180" y="4794"/>
                    <a:pt x="6191" y="4812"/>
                  </a:cubicBezTo>
                  <a:cubicBezTo>
                    <a:pt x="6227" y="4836"/>
                    <a:pt x="6239" y="4907"/>
                    <a:pt x="6191" y="4943"/>
                  </a:cubicBezTo>
                  <a:lnTo>
                    <a:pt x="4060" y="7074"/>
                  </a:lnTo>
                  <a:cubicBezTo>
                    <a:pt x="3941" y="7170"/>
                    <a:pt x="3108" y="8003"/>
                    <a:pt x="3024" y="8110"/>
                  </a:cubicBezTo>
                  <a:cubicBezTo>
                    <a:pt x="3005" y="8129"/>
                    <a:pt x="2976" y="8142"/>
                    <a:pt x="2949" y="8142"/>
                  </a:cubicBezTo>
                  <a:cubicBezTo>
                    <a:pt x="2926" y="8142"/>
                    <a:pt x="2904" y="8132"/>
                    <a:pt x="2893" y="8110"/>
                  </a:cubicBezTo>
                  <a:cubicBezTo>
                    <a:pt x="2858" y="8086"/>
                    <a:pt x="2858" y="8003"/>
                    <a:pt x="2893" y="7979"/>
                  </a:cubicBezTo>
                  <a:lnTo>
                    <a:pt x="6060" y="4812"/>
                  </a:lnTo>
                  <a:cubicBezTo>
                    <a:pt x="6072" y="4794"/>
                    <a:pt x="6099" y="4785"/>
                    <a:pt x="6126" y="4785"/>
                  </a:cubicBezTo>
                  <a:close/>
                  <a:moveTo>
                    <a:pt x="4179" y="7396"/>
                  </a:moveTo>
                  <a:lnTo>
                    <a:pt x="5048" y="8253"/>
                  </a:lnTo>
                  <a:lnTo>
                    <a:pt x="4739" y="8586"/>
                  </a:lnTo>
                  <a:lnTo>
                    <a:pt x="4715" y="8586"/>
                  </a:lnTo>
                  <a:lnTo>
                    <a:pt x="3858" y="7729"/>
                  </a:lnTo>
                  <a:lnTo>
                    <a:pt x="4179" y="7396"/>
                  </a:lnTo>
                  <a:close/>
                  <a:moveTo>
                    <a:pt x="3608" y="7944"/>
                  </a:moveTo>
                  <a:lnTo>
                    <a:pt x="4048" y="8396"/>
                  </a:lnTo>
                  <a:lnTo>
                    <a:pt x="3679" y="8801"/>
                  </a:lnTo>
                  <a:cubicBezTo>
                    <a:pt x="3667" y="8813"/>
                    <a:pt x="3632" y="8813"/>
                    <a:pt x="3620" y="8813"/>
                  </a:cubicBezTo>
                  <a:cubicBezTo>
                    <a:pt x="3608" y="8813"/>
                    <a:pt x="3584" y="8813"/>
                    <a:pt x="3560" y="8801"/>
                  </a:cubicBezTo>
                  <a:lnTo>
                    <a:pt x="3155" y="8396"/>
                  </a:lnTo>
                  <a:cubicBezTo>
                    <a:pt x="3191" y="8384"/>
                    <a:pt x="3203" y="8360"/>
                    <a:pt x="3215" y="8336"/>
                  </a:cubicBezTo>
                  <a:lnTo>
                    <a:pt x="3608" y="7944"/>
                  </a:lnTo>
                  <a:close/>
                  <a:moveTo>
                    <a:pt x="10687" y="1"/>
                  </a:moveTo>
                  <a:cubicBezTo>
                    <a:pt x="10658" y="1"/>
                    <a:pt x="10627" y="5"/>
                    <a:pt x="10597" y="14"/>
                  </a:cubicBezTo>
                  <a:cubicBezTo>
                    <a:pt x="9894" y="228"/>
                    <a:pt x="7918" y="800"/>
                    <a:pt x="7263" y="1002"/>
                  </a:cubicBezTo>
                  <a:cubicBezTo>
                    <a:pt x="7239" y="1014"/>
                    <a:pt x="7215" y="1014"/>
                    <a:pt x="7192" y="1038"/>
                  </a:cubicBezTo>
                  <a:lnTo>
                    <a:pt x="4953" y="3276"/>
                  </a:lnTo>
                  <a:lnTo>
                    <a:pt x="3965" y="3360"/>
                  </a:lnTo>
                  <a:cubicBezTo>
                    <a:pt x="2548" y="3479"/>
                    <a:pt x="1203" y="4110"/>
                    <a:pt x="215" y="5110"/>
                  </a:cubicBezTo>
                  <a:cubicBezTo>
                    <a:pt x="0" y="5312"/>
                    <a:pt x="131" y="5681"/>
                    <a:pt x="429" y="5705"/>
                  </a:cubicBezTo>
                  <a:lnTo>
                    <a:pt x="2370" y="5860"/>
                  </a:lnTo>
                  <a:lnTo>
                    <a:pt x="2179" y="6062"/>
                  </a:lnTo>
                  <a:cubicBezTo>
                    <a:pt x="2060" y="6181"/>
                    <a:pt x="2060" y="6384"/>
                    <a:pt x="2179" y="6503"/>
                  </a:cubicBezTo>
                  <a:lnTo>
                    <a:pt x="2370" y="6693"/>
                  </a:lnTo>
                  <a:lnTo>
                    <a:pt x="1977" y="7086"/>
                  </a:lnTo>
                  <a:cubicBezTo>
                    <a:pt x="1834" y="7229"/>
                    <a:pt x="1834" y="7491"/>
                    <a:pt x="1977" y="7634"/>
                  </a:cubicBezTo>
                  <a:lnTo>
                    <a:pt x="3370" y="9015"/>
                  </a:lnTo>
                  <a:cubicBezTo>
                    <a:pt x="3441" y="9092"/>
                    <a:pt x="3539" y="9131"/>
                    <a:pt x="3639" y="9131"/>
                  </a:cubicBezTo>
                  <a:cubicBezTo>
                    <a:pt x="3739" y="9131"/>
                    <a:pt x="3840" y="9092"/>
                    <a:pt x="3917" y="9015"/>
                  </a:cubicBezTo>
                  <a:lnTo>
                    <a:pt x="4298" y="8634"/>
                  </a:lnTo>
                  <a:lnTo>
                    <a:pt x="4477" y="8813"/>
                  </a:lnTo>
                  <a:cubicBezTo>
                    <a:pt x="4548" y="8878"/>
                    <a:pt x="4635" y="8911"/>
                    <a:pt x="4720" y="8911"/>
                  </a:cubicBezTo>
                  <a:cubicBezTo>
                    <a:pt x="4804" y="8911"/>
                    <a:pt x="4888" y="8878"/>
                    <a:pt x="4953" y="8813"/>
                  </a:cubicBezTo>
                  <a:lnTo>
                    <a:pt x="5156" y="8622"/>
                  </a:lnTo>
                  <a:lnTo>
                    <a:pt x="5310" y="10551"/>
                  </a:lnTo>
                  <a:cubicBezTo>
                    <a:pt x="5334" y="10682"/>
                    <a:pt x="5418" y="10801"/>
                    <a:pt x="5537" y="10849"/>
                  </a:cubicBezTo>
                  <a:cubicBezTo>
                    <a:pt x="5577" y="10863"/>
                    <a:pt x="5618" y="10870"/>
                    <a:pt x="5658" y="10870"/>
                  </a:cubicBezTo>
                  <a:cubicBezTo>
                    <a:pt x="5750" y="10870"/>
                    <a:pt x="5840" y="10835"/>
                    <a:pt x="5906" y="10777"/>
                  </a:cubicBezTo>
                  <a:cubicBezTo>
                    <a:pt x="6537" y="10146"/>
                    <a:pt x="7001" y="9420"/>
                    <a:pt x="7299" y="8598"/>
                  </a:cubicBezTo>
                  <a:cubicBezTo>
                    <a:pt x="7323" y="8515"/>
                    <a:pt x="7275" y="8420"/>
                    <a:pt x="7203" y="8396"/>
                  </a:cubicBezTo>
                  <a:cubicBezTo>
                    <a:pt x="7184" y="8388"/>
                    <a:pt x="7164" y="8384"/>
                    <a:pt x="7144" y="8384"/>
                  </a:cubicBezTo>
                  <a:cubicBezTo>
                    <a:pt x="7079" y="8384"/>
                    <a:pt x="7019" y="8425"/>
                    <a:pt x="7001" y="8479"/>
                  </a:cubicBezTo>
                  <a:cubicBezTo>
                    <a:pt x="6715" y="9253"/>
                    <a:pt x="6263" y="9956"/>
                    <a:pt x="5691" y="10539"/>
                  </a:cubicBezTo>
                  <a:cubicBezTo>
                    <a:pt x="5682" y="10544"/>
                    <a:pt x="5670" y="10547"/>
                    <a:pt x="5659" y="10547"/>
                  </a:cubicBezTo>
                  <a:cubicBezTo>
                    <a:pt x="5644" y="10547"/>
                    <a:pt x="5632" y="10541"/>
                    <a:pt x="5632" y="10527"/>
                  </a:cubicBezTo>
                  <a:lnTo>
                    <a:pt x="5429" y="8325"/>
                  </a:lnTo>
                  <a:lnTo>
                    <a:pt x="7382" y="6372"/>
                  </a:lnTo>
                  <a:lnTo>
                    <a:pt x="7382" y="6372"/>
                  </a:lnTo>
                  <a:cubicBezTo>
                    <a:pt x="7323" y="7158"/>
                    <a:pt x="7299" y="7372"/>
                    <a:pt x="7203" y="7765"/>
                  </a:cubicBezTo>
                  <a:cubicBezTo>
                    <a:pt x="7192" y="7860"/>
                    <a:pt x="7239" y="7944"/>
                    <a:pt x="7323" y="7967"/>
                  </a:cubicBezTo>
                  <a:cubicBezTo>
                    <a:pt x="7332" y="7969"/>
                    <a:pt x="7342" y="7969"/>
                    <a:pt x="7351" y="7969"/>
                  </a:cubicBezTo>
                  <a:cubicBezTo>
                    <a:pt x="7434" y="7969"/>
                    <a:pt x="7502" y="7923"/>
                    <a:pt x="7513" y="7848"/>
                  </a:cubicBezTo>
                  <a:cubicBezTo>
                    <a:pt x="7620" y="7348"/>
                    <a:pt x="7632" y="7134"/>
                    <a:pt x="7727" y="6027"/>
                  </a:cubicBezTo>
                  <a:lnTo>
                    <a:pt x="9954" y="3800"/>
                  </a:lnTo>
                  <a:cubicBezTo>
                    <a:pt x="9978" y="3776"/>
                    <a:pt x="9990" y="3753"/>
                    <a:pt x="10001" y="3717"/>
                  </a:cubicBezTo>
                  <a:lnTo>
                    <a:pt x="10454" y="2205"/>
                  </a:lnTo>
                  <a:lnTo>
                    <a:pt x="10990" y="383"/>
                  </a:lnTo>
                  <a:cubicBezTo>
                    <a:pt x="11042" y="196"/>
                    <a:pt x="10885" y="1"/>
                    <a:pt x="106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16;p42">
              <a:extLst>
                <a:ext uri="{FF2B5EF4-FFF2-40B4-BE49-F238E27FC236}">
                  <a16:creationId xmlns:a16="http://schemas.microsoft.com/office/drawing/2014/main" id="{3DF3F87C-7B8F-2CC4-2578-C2CE9BA2C241}"/>
                </a:ext>
              </a:extLst>
            </p:cNvPr>
            <p:cNvSpPr/>
            <p:nvPr/>
          </p:nvSpPr>
          <p:spPr>
            <a:xfrm>
              <a:off x="1951705" y="4367117"/>
              <a:ext cx="86062" cy="65437"/>
            </a:xfrm>
            <a:custGeom>
              <a:avLst/>
              <a:gdLst/>
              <a:ahLst/>
              <a:cxnLst/>
              <a:rect l="l" t="t" r="r" b="b"/>
              <a:pathLst>
                <a:path w="2704" h="2056" extrusionOk="0">
                  <a:moveTo>
                    <a:pt x="905" y="1"/>
                  </a:moveTo>
                  <a:cubicBezTo>
                    <a:pt x="881" y="1"/>
                    <a:pt x="857" y="7"/>
                    <a:pt x="834" y="20"/>
                  </a:cubicBezTo>
                  <a:cubicBezTo>
                    <a:pt x="167" y="330"/>
                    <a:pt x="0" y="1211"/>
                    <a:pt x="524" y="1746"/>
                  </a:cubicBezTo>
                  <a:cubicBezTo>
                    <a:pt x="739" y="1949"/>
                    <a:pt x="1000" y="2056"/>
                    <a:pt x="1274" y="2056"/>
                  </a:cubicBezTo>
                  <a:cubicBezTo>
                    <a:pt x="2227" y="2056"/>
                    <a:pt x="2703" y="913"/>
                    <a:pt x="2024" y="234"/>
                  </a:cubicBezTo>
                  <a:cubicBezTo>
                    <a:pt x="1941" y="151"/>
                    <a:pt x="1834" y="80"/>
                    <a:pt x="1715" y="20"/>
                  </a:cubicBezTo>
                  <a:cubicBezTo>
                    <a:pt x="1696" y="10"/>
                    <a:pt x="1674" y="6"/>
                    <a:pt x="1652" y="6"/>
                  </a:cubicBezTo>
                  <a:cubicBezTo>
                    <a:pt x="1592" y="6"/>
                    <a:pt x="1530" y="39"/>
                    <a:pt x="1512" y="91"/>
                  </a:cubicBezTo>
                  <a:cubicBezTo>
                    <a:pt x="1477" y="163"/>
                    <a:pt x="1512" y="270"/>
                    <a:pt x="1584" y="294"/>
                  </a:cubicBezTo>
                  <a:cubicBezTo>
                    <a:pt x="2060" y="508"/>
                    <a:pt x="2167" y="1127"/>
                    <a:pt x="1810" y="1508"/>
                  </a:cubicBezTo>
                  <a:cubicBezTo>
                    <a:pt x="1667" y="1645"/>
                    <a:pt x="1477" y="1714"/>
                    <a:pt x="1285" y="1714"/>
                  </a:cubicBezTo>
                  <a:cubicBezTo>
                    <a:pt x="1093" y="1714"/>
                    <a:pt x="899" y="1645"/>
                    <a:pt x="750" y="1508"/>
                  </a:cubicBezTo>
                  <a:cubicBezTo>
                    <a:pt x="381" y="1127"/>
                    <a:pt x="500" y="520"/>
                    <a:pt x="977" y="294"/>
                  </a:cubicBezTo>
                  <a:cubicBezTo>
                    <a:pt x="1048" y="270"/>
                    <a:pt x="1096" y="163"/>
                    <a:pt x="1048" y="91"/>
                  </a:cubicBezTo>
                  <a:cubicBezTo>
                    <a:pt x="1022" y="40"/>
                    <a:pt x="966" y="1"/>
                    <a:pt x="9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" name="Google Shape;12154;p87">
            <a:extLst>
              <a:ext uri="{FF2B5EF4-FFF2-40B4-BE49-F238E27FC236}">
                <a16:creationId xmlns:a16="http://schemas.microsoft.com/office/drawing/2014/main" id="{237A2122-864D-F1AF-E646-41D44AD27688}"/>
              </a:ext>
            </a:extLst>
          </p:cNvPr>
          <p:cNvGrpSpPr/>
          <p:nvPr/>
        </p:nvGrpSpPr>
        <p:grpSpPr>
          <a:xfrm>
            <a:off x="7645803" y="3705032"/>
            <a:ext cx="615566" cy="593839"/>
            <a:chOff x="7158637" y="3353074"/>
            <a:chExt cx="357056" cy="357408"/>
          </a:xfrm>
          <a:solidFill>
            <a:schemeClr val="bg1"/>
          </a:solidFill>
        </p:grpSpPr>
        <p:sp>
          <p:nvSpPr>
            <p:cNvPr id="9" name="Google Shape;12155;p87">
              <a:extLst>
                <a:ext uri="{FF2B5EF4-FFF2-40B4-BE49-F238E27FC236}">
                  <a16:creationId xmlns:a16="http://schemas.microsoft.com/office/drawing/2014/main" id="{8850AC33-B645-840F-F4DD-08849652B896}"/>
                </a:ext>
              </a:extLst>
            </p:cNvPr>
            <p:cNvSpPr/>
            <p:nvPr/>
          </p:nvSpPr>
          <p:spPr>
            <a:xfrm>
              <a:off x="7158637" y="3353074"/>
              <a:ext cx="357056" cy="357408"/>
            </a:xfrm>
            <a:custGeom>
              <a:avLst/>
              <a:gdLst/>
              <a:ahLst/>
              <a:cxnLst/>
              <a:rect l="l" t="t" r="r" b="b"/>
              <a:pathLst>
                <a:path w="11158" h="11169" extrusionOk="0">
                  <a:moveTo>
                    <a:pt x="7157" y="2489"/>
                  </a:moveTo>
                  <a:cubicBezTo>
                    <a:pt x="7192" y="2489"/>
                    <a:pt x="7204" y="2501"/>
                    <a:pt x="7204" y="2501"/>
                  </a:cubicBezTo>
                  <a:cubicBezTo>
                    <a:pt x="7216" y="2513"/>
                    <a:pt x="7228" y="2537"/>
                    <a:pt x="7228" y="2560"/>
                  </a:cubicBezTo>
                  <a:cubicBezTo>
                    <a:pt x="7228" y="2608"/>
                    <a:pt x="7204" y="2632"/>
                    <a:pt x="7157" y="2656"/>
                  </a:cubicBezTo>
                  <a:lnTo>
                    <a:pt x="6776" y="2691"/>
                  </a:lnTo>
                  <a:lnTo>
                    <a:pt x="6788" y="2656"/>
                  </a:lnTo>
                  <a:cubicBezTo>
                    <a:pt x="6811" y="2596"/>
                    <a:pt x="6859" y="2548"/>
                    <a:pt x="6919" y="2537"/>
                  </a:cubicBezTo>
                  <a:lnTo>
                    <a:pt x="7145" y="2489"/>
                  </a:lnTo>
                  <a:close/>
                  <a:moveTo>
                    <a:pt x="5192" y="2632"/>
                  </a:moveTo>
                  <a:cubicBezTo>
                    <a:pt x="5014" y="3084"/>
                    <a:pt x="5014" y="3108"/>
                    <a:pt x="5014" y="3144"/>
                  </a:cubicBezTo>
                  <a:cubicBezTo>
                    <a:pt x="5002" y="3227"/>
                    <a:pt x="5073" y="3310"/>
                    <a:pt x="5168" y="3310"/>
                  </a:cubicBezTo>
                  <a:cubicBezTo>
                    <a:pt x="5240" y="3310"/>
                    <a:pt x="5311" y="3251"/>
                    <a:pt x="5323" y="3168"/>
                  </a:cubicBezTo>
                  <a:cubicBezTo>
                    <a:pt x="5335" y="3132"/>
                    <a:pt x="5395" y="2989"/>
                    <a:pt x="5466" y="2810"/>
                  </a:cubicBezTo>
                  <a:lnTo>
                    <a:pt x="5549" y="2953"/>
                  </a:lnTo>
                  <a:cubicBezTo>
                    <a:pt x="5641" y="3100"/>
                    <a:pt x="5803" y="3176"/>
                    <a:pt x="5966" y="3176"/>
                  </a:cubicBezTo>
                  <a:cubicBezTo>
                    <a:pt x="6014" y="3176"/>
                    <a:pt x="6062" y="3169"/>
                    <a:pt x="6109" y="3156"/>
                  </a:cubicBezTo>
                  <a:lnTo>
                    <a:pt x="6347" y="3096"/>
                  </a:lnTo>
                  <a:cubicBezTo>
                    <a:pt x="6347" y="3156"/>
                    <a:pt x="6383" y="3215"/>
                    <a:pt x="6442" y="3251"/>
                  </a:cubicBezTo>
                  <a:lnTo>
                    <a:pt x="6811" y="3441"/>
                  </a:lnTo>
                  <a:lnTo>
                    <a:pt x="6788" y="3489"/>
                  </a:lnTo>
                  <a:lnTo>
                    <a:pt x="5264" y="3489"/>
                  </a:lnTo>
                  <a:lnTo>
                    <a:pt x="4049" y="3013"/>
                  </a:lnTo>
                  <a:lnTo>
                    <a:pt x="4299" y="2667"/>
                  </a:lnTo>
                  <a:lnTo>
                    <a:pt x="5192" y="2632"/>
                  </a:lnTo>
                  <a:close/>
                  <a:moveTo>
                    <a:pt x="382" y="6442"/>
                  </a:moveTo>
                  <a:lnTo>
                    <a:pt x="1001" y="7025"/>
                  </a:lnTo>
                  <a:cubicBezTo>
                    <a:pt x="1037" y="7073"/>
                    <a:pt x="1061" y="7132"/>
                    <a:pt x="1061" y="7192"/>
                  </a:cubicBezTo>
                  <a:lnTo>
                    <a:pt x="953" y="8085"/>
                  </a:lnTo>
                  <a:cubicBezTo>
                    <a:pt x="668" y="7573"/>
                    <a:pt x="489" y="7025"/>
                    <a:pt x="382" y="6442"/>
                  </a:cubicBezTo>
                  <a:close/>
                  <a:moveTo>
                    <a:pt x="5537" y="310"/>
                  </a:moveTo>
                  <a:cubicBezTo>
                    <a:pt x="6930" y="310"/>
                    <a:pt x="8228" y="870"/>
                    <a:pt x="9228" y="1846"/>
                  </a:cubicBezTo>
                  <a:cubicBezTo>
                    <a:pt x="10193" y="2810"/>
                    <a:pt x="10729" y="4084"/>
                    <a:pt x="10752" y="5430"/>
                  </a:cubicBezTo>
                  <a:cubicBezTo>
                    <a:pt x="10717" y="5418"/>
                    <a:pt x="10669" y="5394"/>
                    <a:pt x="10657" y="5346"/>
                  </a:cubicBezTo>
                  <a:lnTo>
                    <a:pt x="10419" y="4894"/>
                  </a:lnTo>
                  <a:cubicBezTo>
                    <a:pt x="10386" y="4845"/>
                    <a:pt x="10325" y="4818"/>
                    <a:pt x="10267" y="4818"/>
                  </a:cubicBezTo>
                  <a:cubicBezTo>
                    <a:pt x="10240" y="4818"/>
                    <a:pt x="10215" y="4823"/>
                    <a:pt x="10193" y="4834"/>
                  </a:cubicBezTo>
                  <a:cubicBezTo>
                    <a:pt x="10181" y="4894"/>
                    <a:pt x="10145" y="4989"/>
                    <a:pt x="10193" y="5073"/>
                  </a:cubicBezTo>
                  <a:lnTo>
                    <a:pt x="10431" y="5525"/>
                  </a:lnTo>
                  <a:cubicBezTo>
                    <a:pt x="10490" y="5644"/>
                    <a:pt x="10598" y="5727"/>
                    <a:pt x="10729" y="5763"/>
                  </a:cubicBezTo>
                  <a:lnTo>
                    <a:pt x="10824" y="5787"/>
                  </a:lnTo>
                  <a:cubicBezTo>
                    <a:pt x="10752" y="7120"/>
                    <a:pt x="10228" y="8347"/>
                    <a:pt x="9288" y="9287"/>
                  </a:cubicBezTo>
                  <a:cubicBezTo>
                    <a:pt x="8288" y="10287"/>
                    <a:pt x="6978" y="10823"/>
                    <a:pt x="5561" y="10823"/>
                  </a:cubicBezTo>
                  <a:cubicBezTo>
                    <a:pt x="4168" y="10823"/>
                    <a:pt x="2847" y="10276"/>
                    <a:pt x="1846" y="9287"/>
                  </a:cubicBezTo>
                  <a:cubicBezTo>
                    <a:pt x="1608" y="9049"/>
                    <a:pt x="1394" y="8799"/>
                    <a:pt x="1215" y="8525"/>
                  </a:cubicBezTo>
                  <a:lnTo>
                    <a:pt x="1370" y="7216"/>
                  </a:lnTo>
                  <a:cubicBezTo>
                    <a:pt x="1382" y="7061"/>
                    <a:pt x="1323" y="6906"/>
                    <a:pt x="1215" y="6787"/>
                  </a:cubicBezTo>
                  <a:lnTo>
                    <a:pt x="322" y="5930"/>
                  </a:lnTo>
                  <a:cubicBezTo>
                    <a:pt x="311" y="5811"/>
                    <a:pt x="311" y="5692"/>
                    <a:pt x="311" y="5573"/>
                  </a:cubicBezTo>
                  <a:cubicBezTo>
                    <a:pt x="311" y="4168"/>
                    <a:pt x="858" y="2846"/>
                    <a:pt x="1846" y="1846"/>
                  </a:cubicBezTo>
                  <a:cubicBezTo>
                    <a:pt x="2466" y="1227"/>
                    <a:pt x="3216" y="774"/>
                    <a:pt x="4037" y="536"/>
                  </a:cubicBezTo>
                  <a:lnTo>
                    <a:pt x="4037" y="536"/>
                  </a:lnTo>
                  <a:lnTo>
                    <a:pt x="3930" y="822"/>
                  </a:lnTo>
                  <a:cubicBezTo>
                    <a:pt x="3894" y="905"/>
                    <a:pt x="3942" y="1001"/>
                    <a:pt x="4013" y="1024"/>
                  </a:cubicBezTo>
                  <a:cubicBezTo>
                    <a:pt x="4025" y="1024"/>
                    <a:pt x="4061" y="1048"/>
                    <a:pt x="4073" y="1048"/>
                  </a:cubicBezTo>
                  <a:cubicBezTo>
                    <a:pt x="4132" y="1048"/>
                    <a:pt x="4216" y="1001"/>
                    <a:pt x="4228" y="941"/>
                  </a:cubicBezTo>
                  <a:lnTo>
                    <a:pt x="4418" y="453"/>
                  </a:lnTo>
                  <a:cubicBezTo>
                    <a:pt x="4692" y="393"/>
                    <a:pt x="4966" y="346"/>
                    <a:pt x="5252" y="334"/>
                  </a:cubicBezTo>
                  <a:lnTo>
                    <a:pt x="5252" y="334"/>
                  </a:lnTo>
                  <a:lnTo>
                    <a:pt x="5025" y="1227"/>
                  </a:lnTo>
                  <a:lnTo>
                    <a:pt x="4966" y="1239"/>
                  </a:lnTo>
                  <a:lnTo>
                    <a:pt x="4073" y="1239"/>
                  </a:lnTo>
                  <a:cubicBezTo>
                    <a:pt x="3906" y="1239"/>
                    <a:pt x="3763" y="1358"/>
                    <a:pt x="3728" y="1536"/>
                  </a:cubicBezTo>
                  <a:lnTo>
                    <a:pt x="3656" y="2120"/>
                  </a:lnTo>
                  <a:lnTo>
                    <a:pt x="3251" y="2132"/>
                  </a:lnTo>
                  <a:cubicBezTo>
                    <a:pt x="3073" y="2144"/>
                    <a:pt x="2942" y="2275"/>
                    <a:pt x="2930" y="2453"/>
                  </a:cubicBezTo>
                  <a:lnTo>
                    <a:pt x="2918" y="2918"/>
                  </a:lnTo>
                  <a:cubicBezTo>
                    <a:pt x="2918" y="3025"/>
                    <a:pt x="2942" y="3108"/>
                    <a:pt x="3013" y="3168"/>
                  </a:cubicBezTo>
                  <a:cubicBezTo>
                    <a:pt x="3083" y="3238"/>
                    <a:pt x="3154" y="3266"/>
                    <a:pt x="3238" y="3266"/>
                  </a:cubicBezTo>
                  <a:cubicBezTo>
                    <a:pt x="3254" y="3266"/>
                    <a:pt x="3270" y="3265"/>
                    <a:pt x="3287" y="3263"/>
                  </a:cubicBezTo>
                  <a:lnTo>
                    <a:pt x="3311" y="3263"/>
                  </a:lnTo>
                  <a:lnTo>
                    <a:pt x="2989" y="3572"/>
                  </a:lnTo>
                  <a:cubicBezTo>
                    <a:pt x="2930" y="3632"/>
                    <a:pt x="2918" y="3739"/>
                    <a:pt x="2978" y="3810"/>
                  </a:cubicBezTo>
                  <a:cubicBezTo>
                    <a:pt x="3001" y="3846"/>
                    <a:pt x="3049" y="3870"/>
                    <a:pt x="3097" y="3870"/>
                  </a:cubicBezTo>
                  <a:cubicBezTo>
                    <a:pt x="3132" y="3870"/>
                    <a:pt x="3168" y="3858"/>
                    <a:pt x="3204" y="3822"/>
                  </a:cubicBezTo>
                  <a:lnTo>
                    <a:pt x="3811" y="3263"/>
                  </a:lnTo>
                  <a:lnTo>
                    <a:pt x="5144" y="3799"/>
                  </a:lnTo>
                  <a:cubicBezTo>
                    <a:pt x="5156" y="3810"/>
                    <a:pt x="5192" y="3810"/>
                    <a:pt x="5204" y="3810"/>
                  </a:cubicBezTo>
                  <a:lnTo>
                    <a:pt x="6847" y="3810"/>
                  </a:lnTo>
                  <a:cubicBezTo>
                    <a:pt x="6907" y="3810"/>
                    <a:pt x="6954" y="3787"/>
                    <a:pt x="6978" y="3739"/>
                  </a:cubicBezTo>
                  <a:lnTo>
                    <a:pt x="7157" y="3465"/>
                  </a:lnTo>
                  <a:cubicBezTo>
                    <a:pt x="7192" y="3429"/>
                    <a:pt x="7192" y="3382"/>
                    <a:pt x="7192" y="3334"/>
                  </a:cubicBezTo>
                  <a:cubicBezTo>
                    <a:pt x="7169" y="3287"/>
                    <a:pt x="7145" y="3251"/>
                    <a:pt x="7097" y="3227"/>
                  </a:cubicBezTo>
                  <a:lnTo>
                    <a:pt x="6680" y="3025"/>
                  </a:lnTo>
                  <a:lnTo>
                    <a:pt x="7169" y="2965"/>
                  </a:lnTo>
                  <a:cubicBezTo>
                    <a:pt x="7383" y="2929"/>
                    <a:pt x="7550" y="2751"/>
                    <a:pt x="7526" y="2548"/>
                  </a:cubicBezTo>
                  <a:cubicBezTo>
                    <a:pt x="7526" y="2429"/>
                    <a:pt x="7466" y="2322"/>
                    <a:pt x="7371" y="2251"/>
                  </a:cubicBezTo>
                  <a:cubicBezTo>
                    <a:pt x="7301" y="2198"/>
                    <a:pt x="7219" y="2165"/>
                    <a:pt x="7133" y="2165"/>
                  </a:cubicBezTo>
                  <a:cubicBezTo>
                    <a:pt x="7101" y="2165"/>
                    <a:pt x="7069" y="2170"/>
                    <a:pt x="7038" y="2179"/>
                  </a:cubicBezTo>
                  <a:lnTo>
                    <a:pt x="6811" y="2215"/>
                  </a:lnTo>
                  <a:cubicBezTo>
                    <a:pt x="6633" y="2251"/>
                    <a:pt x="6502" y="2370"/>
                    <a:pt x="6442" y="2548"/>
                  </a:cubicBezTo>
                  <a:lnTo>
                    <a:pt x="6371" y="2751"/>
                  </a:lnTo>
                  <a:lnTo>
                    <a:pt x="6002" y="2858"/>
                  </a:lnTo>
                  <a:cubicBezTo>
                    <a:pt x="5988" y="2860"/>
                    <a:pt x="5974" y="2861"/>
                    <a:pt x="5960" y="2861"/>
                  </a:cubicBezTo>
                  <a:cubicBezTo>
                    <a:pt x="5892" y="2861"/>
                    <a:pt x="5827" y="2836"/>
                    <a:pt x="5787" y="2787"/>
                  </a:cubicBezTo>
                  <a:lnTo>
                    <a:pt x="5525" y="2382"/>
                  </a:lnTo>
                  <a:cubicBezTo>
                    <a:pt x="5490" y="2334"/>
                    <a:pt x="5430" y="2310"/>
                    <a:pt x="5371" y="2310"/>
                  </a:cubicBezTo>
                  <a:lnTo>
                    <a:pt x="4156" y="2358"/>
                  </a:lnTo>
                  <a:cubicBezTo>
                    <a:pt x="4109" y="2358"/>
                    <a:pt x="4049" y="2382"/>
                    <a:pt x="4013" y="2429"/>
                  </a:cubicBezTo>
                  <a:lnTo>
                    <a:pt x="3644" y="2953"/>
                  </a:lnTo>
                  <a:lnTo>
                    <a:pt x="3216" y="2977"/>
                  </a:lnTo>
                  <a:lnTo>
                    <a:pt x="3204" y="2977"/>
                  </a:lnTo>
                  <a:lnTo>
                    <a:pt x="3204" y="2965"/>
                  </a:lnTo>
                  <a:lnTo>
                    <a:pt x="3216" y="2501"/>
                  </a:lnTo>
                  <a:cubicBezTo>
                    <a:pt x="3216" y="2501"/>
                    <a:pt x="3216" y="2489"/>
                    <a:pt x="3228" y="2489"/>
                  </a:cubicBezTo>
                  <a:lnTo>
                    <a:pt x="3763" y="2453"/>
                  </a:lnTo>
                  <a:cubicBezTo>
                    <a:pt x="3835" y="2453"/>
                    <a:pt x="3906" y="2394"/>
                    <a:pt x="3906" y="2310"/>
                  </a:cubicBezTo>
                  <a:lnTo>
                    <a:pt x="4001" y="1584"/>
                  </a:lnTo>
                  <a:cubicBezTo>
                    <a:pt x="4001" y="1584"/>
                    <a:pt x="4001" y="1560"/>
                    <a:pt x="4013" y="1560"/>
                  </a:cubicBezTo>
                  <a:lnTo>
                    <a:pt x="4966" y="1560"/>
                  </a:lnTo>
                  <a:lnTo>
                    <a:pt x="5871" y="1310"/>
                  </a:lnTo>
                  <a:cubicBezTo>
                    <a:pt x="5918" y="1298"/>
                    <a:pt x="5966" y="1263"/>
                    <a:pt x="5978" y="1203"/>
                  </a:cubicBezTo>
                  <a:lnTo>
                    <a:pt x="6097" y="882"/>
                  </a:lnTo>
                  <a:cubicBezTo>
                    <a:pt x="6133" y="786"/>
                    <a:pt x="6085" y="703"/>
                    <a:pt x="5990" y="667"/>
                  </a:cubicBezTo>
                  <a:cubicBezTo>
                    <a:pt x="5975" y="663"/>
                    <a:pt x="5960" y="661"/>
                    <a:pt x="5946" y="661"/>
                  </a:cubicBezTo>
                  <a:cubicBezTo>
                    <a:pt x="5875" y="661"/>
                    <a:pt x="5807" y="706"/>
                    <a:pt x="5787" y="774"/>
                  </a:cubicBezTo>
                  <a:lnTo>
                    <a:pt x="5692" y="1013"/>
                  </a:lnTo>
                  <a:lnTo>
                    <a:pt x="5323" y="1120"/>
                  </a:lnTo>
                  <a:lnTo>
                    <a:pt x="5537" y="310"/>
                  </a:lnTo>
                  <a:close/>
                  <a:moveTo>
                    <a:pt x="5585" y="0"/>
                  </a:moveTo>
                  <a:cubicBezTo>
                    <a:pt x="4097" y="0"/>
                    <a:pt x="2692" y="584"/>
                    <a:pt x="1632" y="1644"/>
                  </a:cubicBezTo>
                  <a:cubicBezTo>
                    <a:pt x="584" y="2691"/>
                    <a:pt x="1" y="4096"/>
                    <a:pt x="1" y="5585"/>
                  </a:cubicBezTo>
                  <a:cubicBezTo>
                    <a:pt x="1" y="7073"/>
                    <a:pt x="584" y="8466"/>
                    <a:pt x="1632" y="9525"/>
                  </a:cubicBezTo>
                  <a:cubicBezTo>
                    <a:pt x="2692" y="10585"/>
                    <a:pt x="4097" y="11169"/>
                    <a:pt x="5585" y="11169"/>
                  </a:cubicBezTo>
                  <a:cubicBezTo>
                    <a:pt x="7073" y="11169"/>
                    <a:pt x="8466" y="10585"/>
                    <a:pt x="9526" y="9525"/>
                  </a:cubicBezTo>
                  <a:cubicBezTo>
                    <a:pt x="10586" y="8466"/>
                    <a:pt x="11157" y="7073"/>
                    <a:pt x="11157" y="5585"/>
                  </a:cubicBezTo>
                  <a:cubicBezTo>
                    <a:pt x="11157" y="4096"/>
                    <a:pt x="10586" y="2691"/>
                    <a:pt x="9526" y="1644"/>
                  </a:cubicBezTo>
                  <a:cubicBezTo>
                    <a:pt x="8466" y="584"/>
                    <a:pt x="7073" y="0"/>
                    <a:pt x="5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156;p87">
              <a:extLst>
                <a:ext uri="{FF2B5EF4-FFF2-40B4-BE49-F238E27FC236}">
                  <a16:creationId xmlns:a16="http://schemas.microsoft.com/office/drawing/2014/main" id="{600CCFA0-B51F-9D7F-4F25-8E979272F58E}"/>
                </a:ext>
              </a:extLst>
            </p:cNvPr>
            <p:cNvSpPr/>
            <p:nvPr/>
          </p:nvSpPr>
          <p:spPr>
            <a:xfrm>
              <a:off x="7406669" y="3594898"/>
              <a:ext cx="26336" cy="27968"/>
            </a:xfrm>
            <a:custGeom>
              <a:avLst/>
              <a:gdLst/>
              <a:ahLst/>
              <a:cxnLst/>
              <a:rect l="l" t="t" r="r" b="b"/>
              <a:pathLst>
                <a:path w="823" h="874" extrusionOk="0">
                  <a:moveTo>
                    <a:pt x="637" y="1"/>
                  </a:moveTo>
                  <a:cubicBezTo>
                    <a:pt x="592" y="1"/>
                    <a:pt x="551" y="19"/>
                    <a:pt x="525" y="52"/>
                  </a:cubicBezTo>
                  <a:lnTo>
                    <a:pt x="60" y="599"/>
                  </a:lnTo>
                  <a:cubicBezTo>
                    <a:pt x="1" y="671"/>
                    <a:pt x="13" y="778"/>
                    <a:pt x="72" y="825"/>
                  </a:cubicBezTo>
                  <a:cubicBezTo>
                    <a:pt x="108" y="849"/>
                    <a:pt x="156" y="873"/>
                    <a:pt x="180" y="873"/>
                  </a:cubicBezTo>
                  <a:cubicBezTo>
                    <a:pt x="227" y="873"/>
                    <a:pt x="275" y="849"/>
                    <a:pt x="299" y="814"/>
                  </a:cubicBezTo>
                  <a:lnTo>
                    <a:pt x="763" y="254"/>
                  </a:lnTo>
                  <a:cubicBezTo>
                    <a:pt x="822" y="194"/>
                    <a:pt x="822" y="99"/>
                    <a:pt x="751" y="40"/>
                  </a:cubicBezTo>
                  <a:cubicBezTo>
                    <a:pt x="713" y="13"/>
                    <a:pt x="674" y="1"/>
                    <a:pt x="6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157;p87">
              <a:extLst>
                <a:ext uri="{FF2B5EF4-FFF2-40B4-BE49-F238E27FC236}">
                  <a16:creationId xmlns:a16="http://schemas.microsoft.com/office/drawing/2014/main" id="{B7F2184F-81A2-2D68-67FF-A2D72C25E021}"/>
                </a:ext>
              </a:extLst>
            </p:cNvPr>
            <p:cNvSpPr/>
            <p:nvPr/>
          </p:nvSpPr>
          <p:spPr>
            <a:xfrm>
              <a:off x="7229133" y="3469074"/>
              <a:ext cx="254912" cy="180832"/>
            </a:xfrm>
            <a:custGeom>
              <a:avLst/>
              <a:gdLst/>
              <a:ahLst/>
              <a:cxnLst/>
              <a:rect l="l" t="t" r="r" b="b"/>
              <a:pathLst>
                <a:path w="7966" h="5651" extrusionOk="0">
                  <a:moveTo>
                    <a:pt x="5980" y="1"/>
                  </a:moveTo>
                  <a:cubicBezTo>
                    <a:pt x="5931" y="1"/>
                    <a:pt x="5884" y="21"/>
                    <a:pt x="5859" y="66"/>
                  </a:cubicBezTo>
                  <a:cubicBezTo>
                    <a:pt x="5823" y="138"/>
                    <a:pt x="5835" y="233"/>
                    <a:pt x="5894" y="293"/>
                  </a:cubicBezTo>
                  <a:lnTo>
                    <a:pt x="6442" y="781"/>
                  </a:lnTo>
                  <a:cubicBezTo>
                    <a:pt x="6478" y="817"/>
                    <a:pt x="6513" y="828"/>
                    <a:pt x="6573" y="828"/>
                  </a:cubicBezTo>
                  <a:lnTo>
                    <a:pt x="6859" y="793"/>
                  </a:lnTo>
                  <a:lnTo>
                    <a:pt x="6978" y="959"/>
                  </a:lnTo>
                  <a:lnTo>
                    <a:pt x="5942" y="1662"/>
                  </a:lnTo>
                  <a:cubicBezTo>
                    <a:pt x="5927" y="1667"/>
                    <a:pt x="5910" y="1670"/>
                    <a:pt x="5895" y="1670"/>
                  </a:cubicBezTo>
                  <a:cubicBezTo>
                    <a:pt x="5873" y="1670"/>
                    <a:pt x="5854" y="1664"/>
                    <a:pt x="5847" y="1650"/>
                  </a:cubicBezTo>
                  <a:lnTo>
                    <a:pt x="5168" y="555"/>
                  </a:lnTo>
                  <a:cubicBezTo>
                    <a:pt x="5139" y="511"/>
                    <a:pt x="5088" y="485"/>
                    <a:pt x="5036" y="485"/>
                  </a:cubicBezTo>
                  <a:cubicBezTo>
                    <a:pt x="5003" y="485"/>
                    <a:pt x="4970" y="496"/>
                    <a:pt x="4942" y="519"/>
                  </a:cubicBezTo>
                  <a:cubicBezTo>
                    <a:pt x="4870" y="555"/>
                    <a:pt x="4846" y="662"/>
                    <a:pt x="4894" y="733"/>
                  </a:cubicBezTo>
                  <a:lnTo>
                    <a:pt x="5644" y="1912"/>
                  </a:lnTo>
                  <a:cubicBezTo>
                    <a:pt x="5668" y="1960"/>
                    <a:pt x="5704" y="1983"/>
                    <a:pt x="5763" y="1983"/>
                  </a:cubicBezTo>
                  <a:lnTo>
                    <a:pt x="6132" y="2043"/>
                  </a:lnTo>
                  <a:lnTo>
                    <a:pt x="6144" y="2043"/>
                  </a:lnTo>
                  <a:lnTo>
                    <a:pt x="6144" y="2067"/>
                  </a:lnTo>
                  <a:lnTo>
                    <a:pt x="5299" y="2995"/>
                  </a:lnTo>
                  <a:lnTo>
                    <a:pt x="5251" y="3091"/>
                  </a:lnTo>
                  <a:lnTo>
                    <a:pt x="5132" y="3948"/>
                  </a:lnTo>
                  <a:cubicBezTo>
                    <a:pt x="5120" y="4043"/>
                    <a:pt x="5073" y="4115"/>
                    <a:pt x="5013" y="4162"/>
                  </a:cubicBezTo>
                  <a:lnTo>
                    <a:pt x="3834" y="5234"/>
                  </a:lnTo>
                  <a:cubicBezTo>
                    <a:pt x="3775" y="5293"/>
                    <a:pt x="3692" y="5317"/>
                    <a:pt x="3596" y="5317"/>
                  </a:cubicBezTo>
                  <a:cubicBezTo>
                    <a:pt x="3453" y="5317"/>
                    <a:pt x="3334" y="5234"/>
                    <a:pt x="3275" y="5103"/>
                  </a:cubicBezTo>
                  <a:lnTo>
                    <a:pt x="2846" y="3972"/>
                  </a:lnTo>
                  <a:lnTo>
                    <a:pt x="2739" y="2781"/>
                  </a:lnTo>
                  <a:cubicBezTo>
                    <a:pt x="2703" y="2436"/>
                    <a:pt x="2430" y="2162"/>
                    <a:pt x="2084" y="2150"/>
                  </a:cubicBezTo>
                  <a:lnTo>
                    <a:pt x="763" y="2079"/>
                  </a:lnTo>
                  <a:cubicBezTo>
                    <a:pt x="667" y="2079"/>
                    <a:pt x="608" y="2019"/>
                    <a:pt x="596" y="1948"/>
                  </a:cubicBezTo>
                  <a:lnTo>
                    <a:pt x="358" y="971"/>
                  </a:lnTo>
                  <a:cubicBezTo>
                    <a:pt x="346" y="912"/>
                    <a:pt x="358" y="840"/>
                    <a:pt x="417" y="793"/>
                  </a:cubicBezTo>
                  <a:lnTo>
                    <a:pt x="548" y="674"/>
                  </a:lnTo>
                  <a:cubicBezTo>
                    <a:pt x="608" y="614"/>
                    <a:pt x="620" y="519"/>
                    <a:pt x="560" y="436"/>
                  </a:cubicBezTo>
                  <a:cubicBezTo>
                    <a:pt x="529" y="398"/>
                    <a:pt x="488" y="380"/>
                    <a:pt x="444" y="380"/>
                  </a:cubicBezTo>
                  <a:cubicBezTo>
                    <a:pt x="404" y="380"/>
                    <a:pt x="362" y="395"/>
                    <a:pt x="322" y="424"/>
                  </a:cubicBezTo>
                  <a:lnTo>
                    <a:pt x="191" y="543"/>
                  </a:lnTo>
                  <a:cubicBezTo>
                    <a:pt x="60" y="674"/>
                    <a:pt x="1" y="852"/>
                    <a:pt x="48" y="1043"/>
                  </a:cubicBezTo>
                  <a:lnTo>
                    <a:pt x="286" y="2019"/>
                  </a:lnTo>
                  <a:cubicBezTo>
                    <a:pt x="346" y="2233"/>
                    <a:pt x="525" y="2388"/>
                    <a:pt x="763" y="2400"/>
                  </a:cubicBezTo>
                  <a:lnTo>
                    <a:pt x="2084" y="2471"/>
                  </a:lnTo>
                  <a:cubicBezTo>
                    <a:pt x="2263" y="2495"/>
                    <a:pt x="2406" y="2626"/>
                    <a:pt x="2430" y="2805"/>
                  </a:cubicBezTo>
                  <a:lnTo>
                    <a:pt x="2525" y="4007"/>
                  </a:lnTo>
                  <a:cubicBezTo>
                    <a:pt x="2525" y="4031"/>
                    <a:pt x="2525" y="4043"/>
                    <a:pt x="2549" y="4055"/>
                  </a:cubicBezTo>
                  <a:lnTo>
                    <a:pt x="2989" y="5210"/>
                  </a:lnTo>
                  <a:cubicBezTo>
                    <a:pt x="3096" y="5472"/>
                    <a:pt x="3346" y="5650"/>
                    <a:pt x="3620" y="5650"/>
                  </a:cubicBezTo>
                  <a:cubicBezTo>
                    <a:pt x="3775" y="5650"/>
                    <a:pt x="3942" y="5591"/>
                    <a:pt x="4061" y="5472"/>
                  </a:cubicBezTo>
                  <a:lnTo>
                    <a:pt x="5239" y="4400"/>
                  </a:lnTo>
                  <a:cubicBezTo>
                    <a:pt x="5358" y="4293"/>
                    <a:pt x="5430" y="4138"/>
                    <a:pt x="5466" y="3984"/>
                  </a:cubicBezTo>
                  <a:lnTo>
                    <a:pt x="5585" y="3162"/>
                  </a:lnTo>
                  <a:lnTo>
                    <a:pt x="6394" y="2257"/>
                  </a:lnTo>
                  <a:cubicBezTo>
                    <a:pt x="6490" y="2162"/>
                    <a:pt x="6501" y="2031"/>
                    <a:pt x="6478" y="1912"/>
                  </a:cubicBezTo>
                  <a:cubicBezTo>
                    <a:pt x="6454" y="1852"/>
                    <a:pt x="6418" y="1793"/>
                    <a:pt x="6370" y="1757"/>
                  </a:cubicBezTo>
                  <a:lnTo>
                    <a:pt x="7335" y="1102"/>
                  </a:lnTo>
                  <a:lnTo>
                    <a:pt x="7383" y="1067"/>
                  </a:lnTo>
                  <a:cubicBezTo>
                    <a:pt x="7430" y="1007"/>
                    <a:pt x="7406" y="924"/>
                    <a:pt x="7383" y="888"/>
                  </a:cubicBezTo>
                  <a:lnTo>
                    <a:pt x="7263" y="733"/>
                  </a:lnTo>
                  <a:lnTo>
                    <a:pt x="7466" y="709"/>
                  </a:lnTo>
                  <a:cubicBezTo>
                    <a:pt x="7481" y="705"/>
                    <a:pt x="7496" y="703"/>
                    <a:pt x="7510" y="703"/>
                  </a:cubicBezTo>
                  <a:cubicBezTo>
                    <a:pt x="7573" y="703"/>
                    <a:pt x="7625" y="744"/>
                    <a:pt x="7644" y="793"/>
                  </a:cubicBezTo>
                  <a:cubicBezTo>
                    <a:pt x="7680" y="852"/>
                    <a:pt x="7740" y="888"/>
                    <a:pt x="7799" y="888"/>
                  </a:cubicBezTo>
                  <a:cubicBezTo>
                    <a:pt x="7823" y="888"/>
                    <a:pt x="7859" y="864"/>
                    <a:pt x="7883" y="852"/>
                  </a:cubicBezTo>
                  <a:cubicBezTo>
                    <a:pt x="7942" y="817"/>
                    <a:pt x="7966" y="709"/>
                    <a:pt x="7918" y="650"/>
                  </a:cubicBezTo>
                  <a:cubicBezTo>
                    <a:pt x="7825" y="494"/>
                    <a:pt x="7668" y="393"/>
                    <a:pt x="7488" y="393"/>
                  </a:cubicBezTo>
                  <a:cubicBezTo>
                    <a:pt x="7461" y="393"/>
                    <a:pt x="7434" y="395"/>
                    <a:pt x="7406" y="400"/>
                  </a:cubicBezTo>
                  <a:lnTo>
                    <a:pt x="6609" y="483"/>
                  </a:lnTo>
                  <a:lnTo>
                    <a:pt x="6097" y="43"/>
                  </a:lnTo>
                  <a:cubicBezTo>
                    <a:pt x="6064" y="15"/>
                    <a:pt x="6021" y="1"/>
                    <a:pt x="59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2158;p87">
              <a:extLst>
                <a:ext uri="{FF2B5EF4-FFF2-40B4-BE49-F238E27FC236}">
                  <a16:creationId xmlns:a16="http://schemas.microsoft.com/office/drawing/2014/main" id="{C2016E63-A813-7216-6975-B972E3FB4137}"/>
                </a:ext>
              </a:extLst>
            </p:cNvPr>
            <p:cNvSpPr/>
            <p:nvPr/>
          </p:nvSpPr>
          <p:spPr>
            <a:xfrm>
              <a:off x="7409741" y="3428370"/>
              <a:ext cx="22880" cy="27616"/>
            </a:xfrm>
            <a:custGeom>
              <a:avLst/>
              <a:gdLst/>
              <a:ahLst/>
              <a:cxnLst/>
              <a:rect l="l" t="t" r="r" b="b"/>
              <a:pathLst>
                <a:path w="715" h="863" extrusionOk="0">
                  <a:moveTo>
                    <a:pt x="177" y="1"/>
                  </a:moveTo>
                  <a:cubicBezTo>
                    <a:pt x="144" y="1"/>
                    <a:pt x="111" y="10"/>
                    <a:pt x="84" y="29"/>
                  </a:cubicBezTo>
                  <a:cubicBezTo>
                    <a:pt x="12" y="76"/>
                    <a:pt x="0" y="184"/>
                    <a:pt x="36" y="255"/>
                  </a:cubicBezTo>
                  <a:lnTo>
                    <a:pt x="393" y="791"/>
                  </a:lnTo>
                  <a:cubicBezTo>
                    <a:pt x="429" y="838"/>
                    <a:pt x="488" y="862"/>
                    <a:pt x="536" y="862"/>
                  </a:cubicBezTo>
                  <a:cubicBezTo>
                    <a:pt x="560" y="862"/>
                    <a:pt x="596" y="850"/>
                    <a:pt x="619" y="838"/>
                  </a:cubicBezTo>
                  <a:cubicBezTo>
                    <a:pt x="691" y="779"/>
                    <a:pt x="715" y="684"/>
                    <a:pt x="667" y="612"/>
                  </a:cubicBezTo>
                  <a:lnTo>
                    <a:pt x="310" y="76"/>
                  </a:lnTo>
                  <a:cubicBezTo>
                    <a:pt x="280" y="25"/>
                    <a:pt x="229" y="1"/>
                    <a:pt x="1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800" dirty="0"/>
              <a:t>Προβλήματα Θερμοκρασίας στο διάστημα</a:t>
            </a:r>
            <a:endParaRPr sz="2800" dirty="0"/>
          </a:p>
        </p:txBody>
      </p:sp>
      <p:sp>
        <p:nvSpPr>
          <p:cNvPr id="270" name="Google Shape;270;p37"/>
          <p:cNvSpPr txBox="1">
            <a:spLocks noGrp="1"/>
          </p:cNvSpPr>
          <p:nvPr>
            <p:ph type="subTitle" idx="1"/>
          </p:nvPr>
        </p:nvSpPr>
        <p:spPr>
          <a:xfrm>
            <a:off x="722013" y="2253324"/>
            <a:ext cx="281670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l-GR" dirty="0"/>
              <a:t>Διαφορετικές τιμές θερμοκρασίας στα τμήματα του κυκλώματος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l-GR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l-GR" dirty="0"/>
              <a:t>Θερμοκρασίες στο διάστημα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l-GR" b="1" dirty="0"/>
              <a:t>       </a:t>
            </a:r>
            <a:r>
              <a:rPr lang="el-GR" sz="1800" b="1" i="0" u="none" strike="noStrike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-270 </a:t>
            </a:r>
            <a:r>
              <a:rPr lang="el-GR" sz="1100" b="1" i="0" u="none" strike="noStrike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°C</a:t>
            </a:r>
            <a:r>
              <a:rPr lang="el-GR" sz="1800" b="1" i="0" u="none" strike="noStrike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l-GR" sz="1800" b="0" i="0" u="none" strike="noStrike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           </a:t>
            </a:r>
            <a:r>
              <a:rPr lang="el-GR" sz="1800" b="1" i="0" u="none" strike="noStrike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1300 </a:t>
            </a:r>
            <a:r>
              <a:rPr lang="el-GR" sz="1100" b="1" i="0" u="none" strike="noStrike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°C</a:t>
            </a:r>
            <a:endParaRPr lang="el-GR" sz="1100" b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l-GR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Signal Distortion</a:t>
            </a:r>
            <a:endParaRPr dirty="0"/>
          </a:p>
        </p:txBody>
      </p:sp>
      <p:sp>
        <p:nvSpPr>
          <p:cNvPr id="271" name="Google Shape;271;p37"/>
          <p:cNvSpPr txBox="1">
            <a:spLocks noGrp="1"/>
          </p:cNvSpPr>
          <p:nvPr>
            <p:ph type="title" idx="2"/>
          </p:nvPr>
        </p:nvSpPr>
        <p:spPr>
          <a:xfrm>
            <a:off x="713225" y="1319124"/>
            <a:ext cx="7854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72" name="Google Shape;272;p37"/>
          <p:cNvSpPr txBox="1">
            <a:spLocks noGrp="1"/>
          </p:cNvSpPr>
          <p:nvPr>
            <p:ph type="subTitle" idx="3"/>
          </p:nvPr>
        </p:nvSpPr>
        <p:spPr>
          <a:xfrm>
            <a:off x="749127" y="1877395"/>
            <a:ext cx="3738536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000" dirty="0"/>
              <a:t>          </a:t>
            </a:r>
            <a:r>
              <a:rPr lang="en-US" sz="2000" dirty="0"/>
              <a:t>Temperature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           Gradients</a:t>
            </a:r>
            <a:endParaRPr sz="2000" dirty="0"/>
          </a:p>
        </p:txBody>
      </p:sp>
      <p:sp>
        <p:nvSpPr>
          <p:cNvPr id="276" name="Google Shape;276;p37"/>
          <p:cNvSpPr txBox="1">
            <a:spLocks noGrp="1"/>
          </p:cNvSpPr>
          <p:nvPr>
            <p:ph type="subTitle" idx="7"/>
          </p:nvPr>
        </p:nvSpPr>
        <p:spPr>
          <a:xfrm>
            <a:off x="4505989" y="2253324"/>
            <a:ext cx="295238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l-GR" dirty="0"/>
              <a:t>Διαφορετικοί συντελεστές θερμικής διαστολής σε κάθε υλικό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l-GR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bg1"/>
                </a:solidFill>
                <a:latin typeface="Ubuntu" panose="020B0504030602030204" pitchFamily="34" charset="0"/>
              </a:rPr>
              <a:t>Ρ</a:t>
            </a:r>
            <a:r>
              <a:rPr lang="el-GR" i="0" u="none" strike="noStrike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ηγμάτωση, στρέβλωση ή αποκόλληση των υλικών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l-GR" b="1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Ubuntu" panose="020B0504030602030204" pitchFamily="34" charset="0"/>
              </a:rPr>
              <a:t>Thermal Cycling</a:t>
            </a:r>
            <a:endParaRPr lang="el-GR" b="1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277" name="Google Shape;277;p37"/>
          <p:cNvSpPr txBox="1">
            <a:spLocks noGrp="1"/>
          </p:cNvSpPr>
          <p:nvPr>
            <p:ph type="title" idx="8"/>
          </p:nvPr>
        </p:nvSpPr>
        <p:spPr>
          <a:xfrm>
            <a:off x="4366930" y="1301829"/>
            <a:ext cx="7854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78" name="Google Shape;278;p37"/>
          <p:cNvSpPr txBox="1">
            <a:spLocks noGrp="1"/>
          </p:cNvSpPr>
          <p:nvPr>
            <p:ph type="subTitle" idx="9"/>
          </p:nvPr>
        </p:nvSpPr>
        <p:spPr>
          <a:xfrm>
            <a:off x="4469337" y="1874529"/>
            <a:ext cx="416966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         Differential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         Thermal Expansion</a:t>
            </a:r>
            <a:endParaRPr sz="2000" dirty="0"/>
          </a:p>
        </p:txBody>
      </p:sp>
      <p:sp>
        <p:nvSpPr>
          <p:cNvPr id="2" name="Βέλος: Δεξιό 1">
            <a:extLst>
              <a:ext uri="{FF2B5EF4-FFF2-40B4-BE49-F238E27FC236}">
                <a16:creationId xmlns:a16="http://schemas.microsoft.com/office/drawing/2014/main" id="{63C8F32C-7F50-A3B8-DD62-3D44678E8390}"/>
              </a:ext>
            </a:extLst>
          </p:cNvPr>
          <p:cNvSpPr/>
          <p:nvPr/>
        </p:nvSpPr>
        <p:spPr>
          <a:xfrm>
            <a:off x="1949389" y="3675984"/>
            <a:ext cx="361949" cy="130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294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0"/>
          <p:cNvSpPr txBox="1">
            <a:spLocks noGrp="1"/>
          </p:cNvSpPr>
          <p:nvPr>
            <p:ph type="ctrTitle"/>
          </p:nvPr>
        </p:nvSpPr>
        <p:spPr>
          <a:xfrm>
            <a:off x="3276601" y="2947467"/>
            <a:ext cx="2986086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Λύσεις ; </a:t>
            </a:r>
          </a:p>
        </p:txBody>
      </p:sp>
      <p:grpSp>
        <p:nvGrpSpPr>
          <p:cNvPr id="6" name="Google Shape;11400;p86">
            <a:extLst>
              <a:ext uri="{FF2B5EF4-FFF2-40B4-BE49-F238E27FC236}">
                <a16:creationId xmlns:a16="http://schemas.microsoft.com/office/drawing/2014/main" id="{AEA81238-E64D-BCC8-14AF-088B135BB289}"/>
              </a:ext>
            </a:extLst>
          </p:cNvPr>
          <p:cNvGrpSpPr/>
          <p:nvPr/>
        </p:nvGrpSpPr>
        <p:grpSpPr>
          <a:xfrm>
            <a:off x="3712369" y="754926"/>
            <a:ext cx="1538286" cy="1816824"/>
            <a:chOff x="1367060" y="2422129"/>
            <a:chExt cx="269261" cy="352050"/>
          </a:xfrm>
          <a:solidFill>
            <a:schemeClr val="bg1"/>
          </a:solidFill>
        </p:grpSpPr>
        <p:sp>
          <p:nvSpPr>
            <p:cNvPr id="7" name="Google Shape;11401;p86">
              <a:extLst>
                <a:ext uri="{FF2B5EF4-FFF2-40B4-BE49-F238E27FC236}">
                  <a16:creationId xmlns:a16="http://schemas.microsoft.com/office/drawing/2014/main" id="{EF640278-6776-68A4-D8F1-E7E500C21AA9}"/>
                </a:ext>
              </a:extLst>
            </p:cNvPr>
            <p:cNvSpPr/>
            <p:nvPr/>
          </p:nvSpPr>
          <p:spPr>
            <a:xfrm>
              <a:off x="1392059" y="2651857"/>
              <a:ext cx="129160" cy="122322"/>
            </a:xfrm>
            <a:custGeom>
              <a:avLst/>
              <a:gdLst/>
              <a:ahLst/>
              <a:cxnLst/>
              <a:rect l="l" t="t" r="r" b="b"/>
              <a:pathLst>
                <a:path w="4061" h="3846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357" y="333"/>
                  </a:lnTo>
                  <a:lnTo>
                    <a:pt x="357" y="1691"/>
                  </a:lnTo>
                  <a:cubicBezTo>
                    <a:pt x="357" y="2179"/>
                    <a:pt x="762" y="2584"/>
                    <a:pt x="1250" y="2584"/>
                  </a:cubicBezTo>
                  <a:cubicBezTo>
                    <a:pt x="1286" y="2584"/>
                    <a:pt x="1226" y="2584"/>
                    <a:pt x="2310" y="2405"/>
                  </a:cubicBezTo>
                  <a:lnTo>
                    <a:pt x="2310" y="3453"/>
                  </a:lnTo>
                  <a:cubicBezTo>
                    <a:pt x="2310" y="3667"/>
                    <a:pt x="2489" y="3846"/>
                    <a:pt x="2691" y="3846"/>
                  </a:cubicBezTo>
                  <a:lnTo>
                    <a:pt x="3905" y="3846"/>
                  </a:lnTo>
                  <a:cubicBezTo>
                    <a:pt x="3989" y="3846"/>
                    <a:pt x="4060" y="3774"/>
                    <a:pt x="4060" y="3679"/>
                  </a:cubicBezTo>
                  <a:cubicBezTo>
                    <a:pt x="4060" y="3596"/>
                    <a:pt x="3989" y="3500"/>
                    <a:pt x="3893" y="3500"/>
                  </a:cubicBezTo>
                  <a:lnTo>
                    <a:pt x="2691" y="3500"/>
                  </a:lnTo>
                  <a:cubicBezTo>
                    <a:pt x="2667" y="3500"/>
                    <a:pt x="2631" y="3465"/>
                    <a:pt x="2631" y="3441"/>
                  </a:cubicBezTo>
                  <a:lnTo>
                    <a:pt x="2631" y="2191"/>
                  </a:lnTo>
                  <a:cubicBezTo>
                    <a:pt x="2631" y="2143"/>
                    <a:pt x="2620" y="2107"/>
                    <a:pt x="2572" y="2072"/>
                  </a:cubicBezTo>
                  <a:cubicBezTo>
                    <a:pt x="2555" y="2055"/>
                    <a:pt x="2520" y="2038"/>
                    <a:pt x="2485" y="2038"/>
                  </a:cubicBezTo>
                  <a:cubicBezTo>
                    <a:pt x="2470" y="2038"/>
                    <a:pt x="2455" y="2041"/>
                    <a:pt x="2441" y="2048"/>
                  </a:cubicBezTo>
                  <a:lnTo>
                    <a:pt x="1238" y="2250"/>
                  </a:lnTo>
                  <a:cubicBezTo>
                    <a:pt x="917" y="2250"/>
                    <a:pt x="691" y="2000"/>
                    <a:pt x="691" y="1691"/>
                  </a:cubicBezTo>
                  <a:lnTo>
                    <a:pt x="691" y="167"/>
                  </a:lnTo>
                  <a:cubicBezTo>
                    <a:pt x="691" y="83"/>
                    <a:pt x="607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402;p86">
              <a:extLst>
                <a:ext uri="{FF2B5EF4-FFF2-40B4-BE49-F238E27FC236}">
                  <a16:creationId xmlns:a16="http://schemas.microsoft.com/office/drawing/2014/main" id="{7D977C4B-AE7D-C4AB-A983-5A253EF05A48}"/>
                </a:ext>
              </a:extLst>
            </p:cNvPr>
            <p:cNvSpPr/>
            <p:nvPr/>
          </p:nvSpPr>
          <p:spPr>
            <a:xfrm>
              <a:off x="1367060" y="2441912"/>
              <a:ext cx="82184" cy="212139"/>
            </a:xfrm>
            <a:custGeom>
              <a:avLst/>
              <a:gdLst/>
              <a:ahLst/>
              <a:cxnLst/>
              <a:rect l="l" t="t" r="r" b="b"/>
              <a:pathLst>
                <a:path w="2584" h="6670" extrusionOk="0">
                  <a:moveTo>
                    <a:pt x="2415" y="1"/>
                  </a:moveTo>
                  <a:cubicBezTo>
                    <a:pt x="2382" y="1"/>
                    <a:pt x="2350" y="10"/>
                    <a:pt x="2322" y="29"/>
                  </a:cubicBezTo>
                  <a:cubicBezTo>
                    <a:pt x="1274" y="731"/>
                    <a:pt x="655" y="1898"/>
                    <a:pt x="655" y="3148"/>
                  </a:cubicBezTo>
                  <a:cubicBezTo>
                    <a:pt x="655" y="3351"/>
                    <a:pt x="667" y="3541"/>
                    <a:pt x="703" y="3732"/>
                  </a:cubicBezTo>
                  <a:cubicBezTo>
                    <a:pt x="48" y="5708"/>
                    <a:pt x="0" y="5696"/>
                    <a:pt x="0" y="5970"/>
                  </a:cubicBezTo>
                  <a:cubicBezTo>
                    <a:pt x="0" y="6208"/>
                    <a:pt x="84" y="6446"/>
                    <a:pt x="262" y="6625"/>
                  </a:cubicBezTo>
                  <a:cubicBezTo>
                    <a:pt x="295" y="6651"/>
                    <a:pt x="342" y="6670"/>
                    <a:pt x="389" y="6670"/>
                  </a:cubicBezTo>
                  <a:cubicBezTo>
                    <a:pt x="429" y="6670"/>
                    <a:pt x="468" y="6657"/>
                    <a:pt x="500" y="6625"/>
                  </a:cubicBezTo>
                  <a:cubicBezTo>
                    <a:pt x="560" y="6565"/>
                    <a:pt x="584" y="6458"/>
                    <a:pt x="500" y="6375"/>
                  </a:cubicBezTo>
                  <a:cubicBezTo>
                    <a:pt x="358" y="6220"/>
                    <a:pt x="298" y="5982"/>
                    <a:pt x="369" y="5756"/>
                  </a:cubicBezTo>
                  <a:lnTo>
                    <a:pt x="1036" y="3791"/>
                  </a:lnTo>
                  <a:cubicBezTo>
                    <a:pt x="1060" y="3767"/>
                    <a:pt x="1060" y="3732"/>
                    <a:pt x="1036" y="3720"/>
                  </a:cubicBezTo>
                  <a:cubicBezTo>
                    <a:pt x="1012" y="3517"/>
                    <a:pt x="1000" y="3327"/>
                    <a:pt x="1000" y="3148"/>
                  </a:cubicBezTo>
                  <a:cubicBezTo>
                    <a:pt x="1000" y="2005"/>
                    <a:pt x="1560" y="934"/>
                    <a:pt x="2513" y="291"/>
                  </a:cubicBezTo>
                  <a:cubicBezTo>
                    <a:pt x="2572" y="255"/>
                    <a:pt x="2584" y="148"/>
                    <a:pt x="2548" y="76"/>
                  </a:cubicBezTo>
                  <a:cubicBezTo>
                    <a:pt x="2519" y="25"/>
                    <a:pt x="2467" y="1"/>
                    <a:pt x="24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403;p86">
              <a:extLst>
                <a:ext uri="{FF2B5EF4-FFF2-40B4-BE49-F238E27FC236}">
                  <a16:creationId xmlns:a16="http://schemas.microsoft.com/office/drawing/2014/main" id="{FD96A5BA-5DE7-A6AB-C80C-3E15C18937D0}"/>
                </a:ext>
              </a:extLst>
            </p:cNvPr>
            <p:cNvSpPr/>
            <p:nvPr/>
          </p:nvSpPr>
          <p:spPr>
            <a:xfrm>
              <a:off x="1456051" y="2422129"/>
              <a:ext cx="180271" cy="162937"/>
            </a:xfrm>
            <a:custGeom>
              <a:avLst/>
              <a:gdLst/>
              <a:ahLst/>
              <a:cxnLst/>
              <a:rect l="l" t="t" r="r" b="b"/>
              <a:pathLst>
                <a:path w="5668" h="5123" extrusionOk="0">
                  <a:moveTo>
                    <a:pt x="1621" y="1"/>
                  </a:moveTo>
                  <a:cubicBezTo>
                    <a:pt x="1104" y="1"/>
                    <a:pt x="591" y="107"/>
                    <a:pt x="119" y="317"/>
                  </a:cubicBezTo>
                  <a:cubicBezTo>
                    <a:pt x="24" y="353"/>
                    <a:pt x="0" y="448"/>
                    <a:pt x="24" y="544"/>
                  </a:cubicBezTo>
                  <a:cubicBezTo>
                    <a:pt x="51" y="616"/>
                    <a:pt x="113" y="648"/>
                    <a:pt x="184" y="648"/>
                  </a:cubicBezTo>
                  <a:cubicBezTo>
                    <a:pt x="205" y="648"/>
                    <a:pt x="228" y="645"/>
                    <a:pt x="250" y="639"/>
                  </a:cubicBezTo>
                  <a:cubicBezTo>
                    <a:pt x="965" y="317"/>
                    <a:pt x="1536" y="365"/>
                    <a:pt x="1643" y="353"/>
                  </a:cubicBezTo>
                  <a:cubicBezTo>
                    <a:pt x="3941" y="365"/>
                    <a:pt x="5644" y="2556"/>
                    <a:pt x="4894" y="4901"/>
                  </a:cubicBezTo>
                  <a:cubicBezTo>
                    <a:pt x="4870" y="4997"/>
                    <a:pt x="4906" y="5080"/>
                    <a:pt x="5001" y="5116"/>
                  </a:cubicBezTo>
                  <a:cubicBezTo>
                    <a:pt x="5018" y="5120"/>
                    <a:pt x="5035" y="5123"/>
                    <a:pt x="5052" y="5123"/>
                  </a:cubicBezTo>
                  <a:cubicBezTo>
                    <a:pt x="5119" y="5123"/>
                    <a:pt x="5184" y="5085"/>
                    <a:pt x="5203" y="5009"/>
                  </a:cubicBezTo>
                  <a:cubicBezTo>
                    <a:pt x="5668" y="3508"/>
                    <a:pt x="5239" y="2044"/>
                    <a:pt x="4263" y="1079"/>
                  </a:cubicBezTo>
                  <a:cubicBezTo>
                    <a:pt x="3524" y="356"/>
                    <a:pt x="2566" y="1"/>
                    <a:pt x="1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404;p86">
              <a:extLst>
                <a:ext uri="{FF2B5EF4-FFF2-40B4-BE49-F238E27FC236}">
                  <a16:creationId xmlns:a16="http://schemas.microsoft.com/office/drawing/2014/main" id="{9D1929ED-E434-B9B6-98B7-232DC2D89A0D}"/>
                </a:ext>
              </a:extLst>
            </p:cNvPr>
            <p:cNvSpPr/>
            <p:nvPr/>
          </p:nvSpPr>
          <p:spPr>
            <a:xfrm>
              <a:off x="1532160" y="2593590"/>
              <a:ext cx="81834" cy="180207"/>
            </a:xfrm>
            <a:custGeom>
              <a:avLst/>
              <a:gdLst/>
              <a:ahLst/>
              <a:cxnLst/>
              <a:rect l="l" t="t" r="r" b="b"/>
              <a:pathLst>
                <a:path w="2573" h="5666" extrusionOk="0">
                  <a:moveTo>
                    <a:pt x="2399" y="1"/>
                  </a:moveTo>
                  <a:cubicBezTo>
                    <a:pt x="2340" y="1"/>
                    <a:pt x="2284" y="36"/>
                    <a:pt x="2251" y="94"/>
                  </a:cubicBezTo>
                  <a:cubicBezTo>
                    <a:pt x="2096" y="380"/>
                    <a:pt x="1715" y="856"/>
                    <a:pt x="1715" y="1737"/>
                  </a:cubicBezTo>
                  <a:lnTo>
                    <a:pt x="1715" y="5273"/>
                  </a:lnTo>
                  <a:cubicBezTo>
                    <a:pt x="1715" y="5309"/>
                    <a:pt x="1679" y="5332"/>
                    <a:pt x="1655" y="5332"/>
                  </a:cubicBezTo>
                  <a:lnTo>
                    <a:pt x="167" y="5332"/>
                  </a:lnTo>
                  <a:cubicBezTo>
                    <a:pt x="72" y="5332"/>
                    <a:pt x="0" y="5404"/>
                    <a:pt x="0" y="5499"/>
                  </a:cubicBezTo>
                  <a:cubicBezTo>
                    <a:pt x="0" y="5583"/>
                    <a:pt x="72" y="5666"/>
                    <a:pt x="167" y="5666"/>
                  </a:cubicBezTo>
                  <a:lnTo>
                    <a:pt x="1655" y="5666"/>
                  </a:lnTo>
                  <a:cubicBezTo>
                    <a:pt x="1858" y="5666"/>
                    <a:pt x="2036" y="5487"/>
                    <a:pt x="2036" y="5273"/>
                  </a:cubicBezTo>
                  <a:lnTo>
                    <a:pt x="2036" y="1737"/>
                  </a:lnTo>
                  <a:cubicBezTo>
                    <a:pt x="2036" y="963"/>
                    <a:pt x="2382" y="558"/>
                    <a:pt x="2548" y="249"/>
                  </a:cubicBezTo>
                  <a:cubicBezTo>
                    <a:pt x="2572" y="153"/>
                    <a:pt x="2548" y="70"/>
                    <a:pt x="2477" y="22"/>
                  </a:cubicBezTo>
                  <a:cubicBezTo>
                    <a:pt x="2451" y="8"/>
                    <a:pt x="2425" y="1"/>
                    <a:pt x="23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405;p86">
              <a:extLst>
                <a:ext uri="{FF2B5EF4-FFF2-40B4-BE49-F238E27FC236}">
                  <a16:creationId xmlns:a16="http://schemas.microsoft.com/office/drawing/2014/main" id="{4146E856-10B2-319D-89A2-D6FC518F451A}"/>
                </a:ext>
              </a:extLst>
            </p:cNvPr>
            <p:cNvSpPr/>
            <p:nvPr/>
          </p:nvSpPr>
          <p:spPr>
            <a:xfrm>
              <a:off x="1425359" y="2572313"/>
              <a:ext cx="24267" cy="17843"/>
            </a:xfrm>
            <a:custGeom>
              <a:avLst/>
              <a:gdLst/>
              <a:ahLst/>
              <a:cxnLst/>
              <a:rect l="l" t="t" r="r" b="b"/>
              <a:pathLst>
                <a:path w="763" h="561" extrusionOk="0">
                  <a:moveTo>
                    <a:pt x="583" y="0"/>
                  </a:moveTo>
                  <a:cubicBezTo>
                    <a:pt x="554" y="0"/>
                    <a:pt x="525" y="8"/>
                    <a:pt x="501" y="25"/>
                  </a:cubicBezTo>
                  <a:lnTo>
                    <a:pt x="96" y="239"/>
                  </a:lnTo>
                  <a:cubicBezTo>
                    <a:pt x="25" y="287"/>
                    <a:pt x="1" y="394"/>
                    <a:pt x="37" y="465"/>
                  </a:cubicBezTo>
                  <a:cubicBezTo>
                    <a:pt x="72" y="525"/>
                    <a:pt x="132" y="560"/>
                    <a:pt x="191" y="560"/>
                  </a:cubicBezTo>
                  <a:cubicBezTo>
                    <a:pt x="215" y="560"/>
                    <a:pt x="251" y="560"/>
                    <a:pt x="275" y="537"/>
                  </a:cubicBezTo>
                  <a:lnTo>
                    <a:pt x="680" y="322"/>
                  </a:lnTo>
                  <a:cubicBezTo>
                    <a:pt x="739" y="263"/>
                    <a:pt x="763" y="156"/>
                    <a:pt x="727" y="84"/>
                  </a:cubicBezTo>
                  <a:cubicBezTo>
                    <a:pt x="696" y="29"/>
                    <a:pt x="639" y="0"/>
                    <a:pt x="5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406;p86">
              <a:extLst>
                <a:ext uri="{FF2B5EF4-FFF2-40B4-BE49-F238E27FC236}">
                  <a16:creationId xmlns:a16="http://schemas.microsoft.com/office/drawing/2014/main" id="{9154ACB8-EB9E-F5C6-D0EF-2456918AF815}"/>
                </a:ext>
              </a:extLst>
            </p:cNvPr>
            <p:cNvSpPr/>
            <p:nvPr/>
          </p:nvSpPr>
          <p:spPr>
            <a:xfrm>
              <a:off x="1562820" y="2573680"/>
              <a:ext cx="26176" cy="17620"/>
            </a:xfrm>
            <a:custGeom>
              <a:avLst/>
              <a:gdLst/>
              <a:ahLst/>
              <a:cxnLst/>
              <a:rect l="l" t="t" r="r" b="b"/>
              <a:pathLst>
                <a:path w="823" h="554" extrusionOk="0">
                  <a:moveTo>
                    <a:pt x="201" y="1"/>
                  </a:moveTo>
                  <a:cubicBezTo>
                    <a:pt x="143" y="1"/>
                    <a:pt x="81" y="28"/>
                    <a:pt x="48" y="77"/>
                  </a:cubicBezTo>
                  <a:cubicBezTo>
                    <a:pt x="1" y="160"/>
                    <a:pt x="37" y="255"/>
                    <a:pt x="108" y="303"/>
                  </a:cubicBezTo>
                  <a:cubicBezTo>
                    <a:pt x="513" y="529"/>
                    <a:pt x="513" y="553"/>
                    <a:pt x="584" y="553"/>
                  </a:cubicBezTo>
                  <a:cubicBezTo>
                    <a:pt x="763" y="541"/>
                    <a:pt x="822" y="315"/>
                    <a:pt x="680" y="244"/>
                  </a:cubicBezTo>
                  <a:lnTo>
                    <a:pt x="275" y="17"/>
                  </a:lnTo>
                  <a:cubicBezTo>
                    <a:pt x="253" y="6"/>
                    <a:pt x="227" y="1"/>
                    <a:pt x="2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407;p86">
              <a:extLst>
                <a:ext uri="{FF2B5EF4-FFF2-40B4-BE49-F238E27FC236}">
                  <a16:creationId xmlns:a16="http://schemas.microsoft.com/office/drawing/2014/main" id="{9BEC5DEB-6960-BDFD-A6FC-636A916A5229}"/>
                </a:ext>
              </a:extLst>
            </p:cNvPr>
            <p:cNvSpPr/>
            <p:nvPr/>
          </p:nvSpPr>
          <p:spPr>
            <a:xfrm>
              <a:off x="1448100" y="2481414"/>
              <a:ext cx="125375" cy="191275"/>
            </a:xfrm>
            <a:custGeom>
              <a:avLst/>
              <a:gdLst/>
              <a:ahLst/>
              <a:cxnLst/>
              <a:rect l="l" t="t" r="r" b="b"/>
              <a:pathLst>
                <a:path w="3942" h="6014" extrusionOk="0">
                  <a:moveTo>
                    <a:pt x="1280" y="1498"/>
                  </a:moveTo>
                  <a:cubicBezTo>
                    <a:pt x="1355" y="1498"/>
                    <a:pt x="1429" y="1543"/>
                    <a:pt x="1429" y="1632"/>
                  </a:cubicBezTo>
                  <a:lnTo>
                    <a:pt x="1429" y="1763"/>
                  </a:lnTo>
                  <a:lnTo>
                    <a:pt x="1262" y="1763"/>
                  </a:lnTo>
                  <a:cubicBezTo>
                    <a:pt x="1191" y="1763"/>
                    <a:pt x="1131" y="1704"/>
                    <a:pt x="1131" y="1632"/>
                  </a:cubicBezTo>
                  <a:cubicBezTo>
                    <a:pt x="1131" y="1543"/>
                    <a:pt x="1206" y="1498"/>
                    <a:pt x="1280" y="1498"/>
                  </a:cubicBezTo>
                  <a:close/>
                  <a:moveTo>
                    <a:pt x="2483" y="1498"/>
                  </a:moveTo>
                  <a:cubicBezTo>
                    <a:pt x="2557" y="1498"/>
                    <a:pt x="2632" y="1543"/>
                    <a:pt x="2632" y="1632"/>
                  </a:cubicBezTo>
                  <a:cubicBezTo>
                    <a:pt x="2632" y="1704"/>
                    <a:pt x="2572" y="1763"/>
                    <a:pt x="2501" y="1763"/>
                  </a:cubicBezTo>
                  <a:lnTo>
                    <a:pt x="2334" y="1763"/>
                  </a:lnTo>
                  <a:lnTo>
                    <a:pt x="2334" y="1632"/>
                  </a:lnTo>
                  <a:cubicBezTo>
                    <a:pt x="2334" y="1543"/>
                    <a:pt x="2408" y="1498"/>
                    <a:pt x="2483" y="1498"/>
                  </a:cubicBezTo>
                  <a:close/>
                  <a:moveTo>
                    <a:pt x="1989" y="2085"/>
                  </a:moveTo>
                  <a:lnTo>
                    <a:pt x="1989" y="3776"/>
                  </a:lnTo>
                  <a:lnTo>
                    <a:pt x="1739" y="3776"/>
                  </a:lnTo>
                  <a:lnTo>
                    <a:pt x="1739" y="2085"/>
                  </a:lnTo>
                  <a:close/>
                  <a:moveTo>
                    <a:pt x="2524" y="4097"/>
                  </a:moveTo>
                  <a:lnTo>
                    <a:pt x="2524" y="4430"/>
                  </a:lnTo>
                  <a:lnTo>
                    <a:pt x="1215" y="4430"/>
                  </a:lnTo>
                  <a:lnTo>
                    <a:pt x="1215" y="4097"/>
                  </a:lnTo>
                  <a:close/>
                  <a:moveTo>
                    <a:pt x="2512" y="4752"/>
                  </a:moveTo>
                  <a:lnTo>
                    <a:pt x="2512" y="4942"/>
                  </a:lnTo>
                  <a:lnTo>
                    <a:pt x="2524" y="4942"/>
                  </a:lnTo>
                  <a:cubicBezTo>
                    <a:pt x="2524" y="5026"/>
                    <a:pt x="2465" y="5085"/>
                    <a:pt x="2393" y="5085"/>
                  </a:cubicBezTo>
                  <a:lnTo>
                    <a:pt x="1334" y="5085"/>
                  </a:lnTo>
                  <a:cubicBezTo>
                    <a:pt x="1262" y="5085"/>
                    <a:pt x="1203" y="5026"/>
                    <a:pt x="1203" y="4942"/>
                  </a:cubicBezTo>
                  <a:lnTo>
                    <a:pt x="1203" y="4752"/>
                  </a:lnTo>
                  <a:close/>
                  <a:moveTo>
                    <a:pt x="2227" y="5395"/>
                  </a:moveTo>
                  <a:cubicBezTo>
                    <a:pt x="2203" y="5561"/>
                    <a:pt x="2048" y="5681"/>
                    <a:pt x="1870" y="5681"/>
                  </a:cubicBezTo>
                  <a:cubicBezTo>
                    <a:pt x="1691" y="5681"/>
                    <a:pt x="1548" y="5561"/>
                    <a:pt x="1500" y="5395"/>
                  </a:cubicBezTo>
                  <a:close/>
                  <a:moveTo>
                    <a:pt x="1874" y="1"/>
                  </a:moveTo>
                  <a:cubicBezTo>
                    <a:pt x="834" y="1"/>
                    <a:pt x="0" y="837"/>
                    <a:pt x="0" y="1882"/>
                  </a:cubicBezTo>
                  <a:cubicBezTo>
                    <a:pt x="0" y="2406"/>
                    <a:pt x="215" y="2906"/>
                    <a:pt x="607" y="3264"/>
                  </a:cubicBezTo>
                  <a:cubicBezTo>
                    <a:pt x="786" y="3418"/>
                    <a:pt x="869" y="3656"/>
                    <a:pt x="869" y="3895"/>
                  </a:cubicBezTo>
                  <a:lnTo>
                    <a:pt x="869" y="4942"/>
                  </a:lnTo>
                  <a:cubicBezTo>
                    <a:pt x="869" y="5145"/>
                    <a:pt x="988" y="5300"/>
                    <a:pt x="1155" y="5359"/>
                  </a:cubicBezTo>
                  <a:cubicBezTo>
                    <a:pt x="1191" y="5716"/>
                    <a:pt x="1489" y="6014"/>
                    <a:pt x="1858" y="6014"/>
                  </a:cubicBezTo>
                  <a:cubicBezTo>
                    <a:pt x="2227" y="6014"/>
                    <a:pt x="2524" y="5740"/>
                    <a:pt x="2560" y="5359"/>
                  </a:cubicBezTo>
                  <a:cubicBezTo>
                    <a:pt x="2715" y="5288"/>
                    <a:pt x="2834" y="5121"/>
                    <a:pt x="2834" y="4942"/>
                  </a:cubicBezTo>
                  <a:lnTo>
                    <a:pt x="2834" y="3871"/>
                  </a:lnTo>
                  <a:cubicBezTo>
                    <a:pt x="2834" y="3811"/>
                    <a:pt x="2834" y="3752"/>
                    <a:pt x="2858" y="3692"/>
                  </a:cubicBezTo>
                  <a:cubicBezTo>
                    <a:pt x="2870" y="3609"/>
                    <a:pt x="2822" y="3514"/>
                    <a:pt x="2727" y="3502"/>
                  </a:cubicBezTo>
                  <a:cubicBezTo>
                    <a:pt x="2718" y="3500"/>
                    <a:pt x="2710" y="3500"/>
                    <a:pt x="2701" y="3500"/>
                  </a:cubicBezTo>
                  <a:cubicBezTo>
                    <a:pt x="2627" y="3500"/>
                    <a:pt x="2558" y="3546"/>
                    <a:pt x="2536" y="3621"/>
                  </a:cubicBezTo>
                  <a:cubicBezTo>
                    <a:pt x="2524" y="3668"/>
                    <a:pt x="2524" y="3728"/>
                    <a:pt x="2512" y="3776"/>
                  </a:cubicBezTo>
                  <a:lnTo>
                    <a:pt x="2298" y="3776"/>
                  </a:lnTo>
                  <a:lnTo>
                    <a:pt x="2298" y="2085"/>
                  </a:lnTo>
                  <a:lnTo>
                    <a:pt x="2465" y="2085"/>
                  </a:lnTo>
                  <a:cubicBezTo>
                    <a:pt x="2715" y="2085"/>
                    <a:pt x="2929" y="1882"/>
                    <a:pt x="2929" y="1632"/>
                  </a:cubicBezTo>
                  <a:cubicBezTo>
                    <a:pt x="2929" y="1370"/>
                    <a:pt x="2715" y="1168"/>
                    <a:pt x="2465" y="1168"/>
                  </a:cubicBezTo>
                  <a:lnTo>
                    <a:pt x="2441" y="1168"/>
                  </a:lnTo>
                  <a:cubicBezTo>
                    <a:pt x="2179" y="1168"/>
                    <a:pt x="1977" y="1370"/>
                    <a:pt x="1977" y="1632"/>
                  </a:cubicBezTo>
                  <a:lnTo>
                    <a:pt x="1977" y="1763"/>
                  </a:lnTo>
                  <a:lnTo>
                    <a:pt x="1727" y="1763"/>
                  </a:lnTo>
                  <a:lnTo>
                    <a:pt x="1727" y="1632"/>
                  </a:lnTo>
                  <a:cubicBezTo>
                    <a:pt x="1727" y="1370"/>
                    <a:pt x="1512" y="1168"/>
                    <a:pt x="1262" y="1168"/>
                  </a:cubicBezTo>
                  <a:lnTo>
                    <a:pt x="1227" y="1168"/>
                  </a:lnTo>
                  <a:cubicBezTo>
                    <a:pt x="977" y="1168"/>
                    <a:pt x="774" y="1370"/>
                    <a:pt x="774" y="1632"/>
                  </a:cubicBezTo>
                  <a:cubicBezTo>
                    <a:pt x="774" y="1882"/>
                    <a:pt x="977" y="2085"/>
                    <a:pt x="1227" y="2085"/>
                  </a:cubicBezTo>
                  <a:lnTo>
                    <a:pt x="1393" y="2085"/>
                  </a:lnTo>
                  <a:lnTo>
                    <a:pt x="1393" y="3776"/>
                  </a:lnTo>
                  <a:lnTo>
                    <a:pt x="1191" y="3776"/>
                  </a:lnTo>
                  <a:cubicBezTo>
                    <a:pt x="1155" y="3478"/>
                    <a:pt x="1024" y="3204"/>
                    <a:pt x="810" y="3014"/>
                  </a:cubicBezTo>
                  <a:cubicBezTo>
                    <a:pt x="488" y="2716"/>
                    <a:pt x="310" y="2299"/>
                    <a:pt x="310" y="1871"/>
                  </a:cubicBezTo>
                  <a:cubicBezTo>
                    <a:pt x="310" y="1013"/>
                    <a:pt x="988" y="323"/>
                    <a:pt x="1858" y="323"/>
                  </a:cubicBezTo>
                  <a:lnTo>
                    <a:pt x="1905" y="323"/>
                  </a:lnTo>
                  <a:cubicBezTo>
                    <a:pt x="2715" y="335"/>
                    <a:pt x="3394" y="1013"/>
                    <a:pt x="3405" y="1835"/>
                  </a:cubicBezTo>
                  <a:lnTo>
                    <a:pt x="3405" y="1847"/>
                  </a:lnTo>
                  <a:cubicBezTo>
                    <a:pt x="3405" y="2287"/>
                    <a:pt x="3239" y="2668"/>
                    <a:pt x="2929" y="2966"/>
                  </a:cubicBezTo>
                  <a:cubicBezTo>
                    <a:pt x="2870" y="3025"/>
                    <a:pt x="2858" y="3133"/>
                    <a:pt x="2929" y="3204"/>
                  </a:cubicBezTo>
                  <a:cubicBezTo>
                    <a:pt x="2965" y="3240"/>
                    <a:pt x="3007" y="3258"/>
                    <a:pt x="3048" y="3258"/>
                  </a:cubicBezTo>
                  <a:cubicBezTo>
                    <a:pt x="3090" y="3258"/>
                    <a:pt x="3132" y="3240"/>
                    <a:pt x="3167" y="3204"/>
                  </a:cubicBezTo>
                  <a:cubicBezTo>
                    <a:pt x="3906" y="2502"/>
                    <a:pt x="3941" y="1299"/>
                    <a:pt x="3191" y="561"/>
                  </a:cubicBezTo>
                  <a:cubicBezTo>
                    <a:pt x="2858" y="216"/>
                    <a:pt x="2393" y="1"/>
                    <a:pt x="1917" y="1"/>
                  </a:cubicBezTo>
                  <a:cubicBezTo>
                    <a:pt x="1903" y="1"/>
                    <a:pt x="1888" y="1"/>
                    <a:pt x="18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408;p86">
              <a:extLst>
                <a:ext uri="{FF2B5EF4-FFF2-40B4-BE49-F238E27FC236}">
                  <a16:creationId xmlns:a16="http://schemas.microsoft.com/office/drawing/2014/main" id="{9C94461D-B9AF-ABCC-0DBC-BF8F2F91B544}"/>
                </a:ext>
              </a:extLst>
            </p:cNvPr>
            <p:cNvSpPr/>
            <p:nvPr/>
          </p:nvSpPr>
          <p:spPr>
            <a:xfrm>
              <a:off x="1502232" y="2449259"/>
              <a:ext cx="10655" cy="25380"/>
            </a:xfrm>
            <a:custGeom>
              <a:avLst/>
              <a:gdLst/>
              <a:ahLst/>
              <a:cxnLst/>
              <a:rect l="l" t="t" r="r" b="b"/>
              <a:pathLst>
                <a:path w="335" h="798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631"/>
                  </a:lnTo>
                  <a:cubicBezTo>
                    <a:pt x="1" y="715"/>
                    <a:pt x="84" y="798"/>
                    <a:pt x="168" y="798"/>
                  </a:cubicBezTo>
                  <a:cubicBezTo>
                    <a:pt x="263" y="798"/>
                    <a:pt x="334" y="715"/>
                    <a:pt x="334" y="631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409;p86">
              <a:extLst>
                <a:ext uri="{FF2B5EF4-FFF2-40B4-BE49-F238E27FC236}">
                  <a16:creationId xmlns:a16="http://schemas.microsoft.com/office/drawing/2014/main" id="{521855E4-A2B3-F89A-3EFF-652FB715A5E3}"/>
                </a:ext>
              </a:extLst>
            </p:cNvPr>
            <p:cNvSpPr/>
            <p:nvPr/>
          </p:nvSpPr>
          <p:spPr>
            <a:xfrm>
              <a:off x="1458309" y="2460582"/>
              <a:ext cx="18988" cy="23090"/>
            </a:xfrm>
            <a:custGeom>
              <a:avLst/>
              <a:gdLst/>
              <a:ahLst/>
              <a:cxnLst/>
              <a:rect l="l" t="t" r="r" b="b"/>
              <a:pathLst>
                <a:path w="597" h="726" extrusionOk="0">
                  <a:moveTo>
                    <a:pt x="190" y="1"/>
                  </a:moveTo>
                  <a:cubicBezTo>
                    <a:pt x="161" y="1"/>
                    <a:pt x="132" y="9"/>
                    <a:pt x="108" y="25"/>
                  </a:cubicBezTo>
                  <a:cubicBezTo>
                    <a:pt x="25" y="61"/>
                    <a:pt x="1" y="168"/>
                    <a:pt x="48" y="240"/>
                  </a:cubicBezTo>
                  <a:lnTo>
                    <a:pt x="275" y="644"/>
                  </a:lnTo>
                  <a:cubicBezTo>
                    <a:pt x="299" y="693"/>
                    <a:pt x="357" y="726"/>
                    <a:pt x="414" y="726"/>
                  </a:cubicBezTo>
                  <a:cubicBezTo>
                    <a:pt x="441" y="726"/>
                    <a:pt x="466" y="719"/>
                    <a:pt x="489" y="704"/>
                  </a:cubicBezTo>
                  <a:cubicBezTo>
                    <a:pt x="572" y="656"/>
                    <a:pt x="596" y="573"/>
                    <a:pt x="548" y="478"/>
                  </a:cubicBezTo>
                  <a:lnTo>
                    <a:pt x="322" y="85"/>
                  </a:lnTo>
                  <a:cubicBezTo>
                    <a:pt x="299" y="30"/>
                    <a:pt x="244" y="1"/>
                    <a:pt x="1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410;p86">
              <a:extLst>
                <a:ext uri="{FF2B5EF4-FFF2-40B4-BE49-F238E27FC236}">
                  <a16:creationId xmlns:a16="http://schemas.microsoft.com/office/drawing/2014/main" id="{543899BD-B087-BD78-B3B9-CC2B4FC42276}"/>
                </a:ext>
              </a:extLst>
            </p:cNvPr>
            <p:cNvSpPr/>
            <p:nvPr/>
          </p:nvSpPr>
          <p:spPr>
            <a:xfrm>
              <a:off x="1425741" y="2492768"/>
              <a:ext cx="25031" cy="17874"/>
            </a:xfrm>
            <a:custGeom>
              <a:avLst/>
              <a:gdLst/>
              <a:ahLst/>
              <a:cxnLst/>
              <a:rect l="l" t="t" r="r" b="b"/>
              <a:pathLst>
                <a:path w="787" h="562" extrusionOk="0">
                  <a:moveTo>
                    <a:pt x="181" y="1"/>
                  </a:moveTo>
                  <a:cubicBezTo>
                    <a:pt x="126" y="1"/>
                    <a:pt x="72" y="30"/>
                    <a:pt x="48" y="85"/>
                  </a:cubicBezTo>
                  <a:cubicBezTo>
                    <a:pt x="1" y="156"/>
                    <a:pt x="25" y="263"/>
                    <a:pt x="108" y="299"/>
                  </a:cubicBezTo>
                  <a:cubicBezTo>
                    <a:pt x="501" y="525"/>
                    <a:pt x="501" y="561"/>
                    <a:pt x="584" y="561"/>
                  </a:cubicBezTo>
                  <a:cubicBezTo>
                    <a:pt x="632" y="561"/>
                    <a:pt x="703" y="525"/>
                    <a:pt x="727" y="466"/>
                  </a:cubicBezTo>
                  <a:cubicBezTo>
                    <a:pt x="787" y="394"/>
                    <a:pt x="751" y="287"/>
                    <a:pt x="668" y="240"/>
                  </a:cubicBezTo>
                  <a:lnTo>
                    <a:pt x="263" y="25"/>
                  </a:lnTo>
                  <a:cubicBezTo>
                    <a:pt x="238" y="9"/>
                    <a:pt x="209" y="1"/>
                    <a:pt x="1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411;p86">
              <a:extLst>
                <a:ext uri="{FF2B5EF4-FFF2-40B4-BE49-F238E27FC236}">
                  <a16:creationId xmlns:a16="http://schemas.microsoft.com/office/drawing/2014/main" id="{FAA6A655-3AE0-2255-344A-73B6E6D3E2AF}"/>
                </a:ext>
              </a:extLst>
            </p:cNvPr>
            <p:cNvSpPr/>
            <p:nvPr/>
          </p:nvSpPr>
          <p:spPr>
            <a:xfrm>
              <a:off x="1414768" y="2535959"/>
              <a:ext cx="25031" cy="10655"/>
            </a:xfrm>
            <a:custGeom>
              <a:avLst/>
              <a:gdLst/>
              <a:ahLst/>
              <a:cxnLst/>
              <a:rect l="l" t="t" r="r" b="b"/>
              <a:pathLst>
                <a:path w="787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632" y="334"/>
                  </a:lnTo>
                  <a:cubicBezTo>
                    <a:pt x="715" y="334"/>
                    <a:pt x="786" y="251"/>
                    <a:pt x="786" y="167"/>
                  </a:cubicBezTo>
                  <a:cubicBezTo>
                    <a:pt x="786" y="72"/>
                    <a:pt x="715" y="1"/>
                    <a:pt x="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412;p86">
              <a:extLst>
                <a:ext uri="{FF2B5EF4-FFF2-40B4-BE49-F238E27FC236}">
                  <a16:creationId xmlns:a16="http://schemas.microsoft.com/office/drawing/2014/main" id="{FCCA65DE-599B-F86F-62B9-55FEB9E2ACD4}"/>
                </a:ext>
              </a:extLst>
            </p:cNvPr>
            <p:cNvSpPr/>
            <p:nvPr/>
          </p:nvSpPr>
          <p:spPr>
            <a:xfrm>
              <a:off x="1573825" y="2537104"/>
              <a:ext cx="24999" cy="10241"/>
            </a:xfrm>
            <a:custGeom>
              <a:avLst/>
              <a:gdLst/>
              <a:ahLst/>
              <a:cxnLst/>
              <a:rect l="l" t="t" r="r" b="b"/>
              <a:pathLst>
                <a:path w="78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31" y="322"/>
                  </a:lnTo>
                  <a:cubicBezTo>
                    <a:pt x="715" y="322"/>
                    <a:pt x="786" y="251"/>
                    <a:pt x="786" y="155"/>
                  </a:cubicBezTo>
                  <a:cubicBezTo>
                    <a:pt x="786" y="72"/>
                    <a:pt x="715" y="0"/>
                    <a:pt x="6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413;p86">
              <a:extLst>
                <a:ext uri="{FF2B5EF4-FFF2-40B4-BE49-F238E27FC236}">
                  <a16:creationId xmlns:a16="http://schemas.microsoft.com/office/drawing/2014/main" id="{051F8DBA-A4D7-4ED6-D6CD-539E49900426}"/>
                </a:ext>
              </a:extLst>
            </p:cNvPr>
            <p:cNvSpPr/>
            <p:nvPr/>
          </p:nvSpPr>
          <p:spPr>
            <a:xfrm>
              <a:off x="1563965" y="2493627"/>
              <a:ext cx="24649" cy="17525"/>
            </a:xfrm>
            <a:custGeom>
              <a:avLst/>
              <a:gdLst/>
              <a:ahLst/>
              <a:cxnLst/>
              <a:rect l="l" t="t" r="r" b="b"/>
              <a:pathLst>
                <a:path w="775" h="551" extrusionOk="0">
                  <a:moveTo>
                    <a:pt x="576" y="0"/>
                  </a:moveTo>
                  <a:cubicBezTo>
                    <a:pt x="549" y="0"/>
                    <a:pt x="523" y="7"/>
                    <a:pt x="501" y="22"/>
                  </a:cubicBezTo>
                  <a:lnTo>
                    <a:pt x="108" y="248"/>
                  </a:lnTo>
                  <a:cubicBezTo>
                    <a:pt x="24" y="296"/>
                    <a:pt x="1" y="391"/>
                    <a:pt x="48" y="475"/>
                  </a:cubicBezTo>
                  <a:cubicBezTo>
                    <a:pt x="73" y="524"/>
                    <a:pt x="132" y="550"/>
                    <a:pt x="189" y="550"/>
                  </a:cubicBezTo>
                  <a:cubicBezTo>
                    <a:pt x="215" y="550"/>
                    <a:pt x="240" y="545"/>
                    <a:pt x="263" y="534"/>
                  </a:cubicBezTo>
                  <a:lnTo>
                    <a:pt x="667" y="308"/>
                  </a:lnTo>
                  <a:cubicBezTo>
                    <a:pt x="739" y="260"/>
                    <a:pt x="774" y="153"/>
                    <a:pt x="727" y="82"/>
                  </a:cubicBezTo>
                  <a:cubicBezTo>
                    <a:pt x="694" y="33"/>
                    <a:pt x="633" y="0"/>
                    <a:pt x="5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414;p86">
              <a:extLst>
                <a:ext uri="{FF2B5EF4-FFF2-40B4-BE49-F238E27FC236}">
                  <a16:creationId xmlns:a16="http://schemas.microsoft.com/office/drawing/2014/main" id="{046F8901-D276-0BBF-ECF6-2DAF6FDCB181}"/>
                </a:ext>
              </a:extLst>
            </p:cNvPr>
            <p:cNvSpPr/>
            <p:nvPr/>
          </p:nvSpPr>
          <p:spPr>
            <a:xfrm>
              <a:off x="1537853" y="2461440"/>
              <a:ext cx="18956" cy="23090"/>
            </a:xfrm>
            <a:custGeom>
              <a:avLst/>
              <a:gdLst/>
              <a:ahLst/>
              <a:cxnLst/>
              <a:rect l="l" t="t" r="r" b="b"/>
              <a:pathLst>
                <a:path w="596" h="726" extrusionOk="0">
                  <a:moveTo>
                    <a:pt x="414" y="0"/>
                  </a:moveTo>
                  <a:cubicBezTo>
                    <a:pt x="357" y="0"/>
                    <a:pt x="298" y="33"/>
                    <a:pt x="274" y="82"/>
                  </a:cubicBezTo>
                  <a:lnTo>
                    <a:pt x="48" y="486"/>
                  </a:lnTo>
                  <a:cubicBezTo>
                    <a:pt x="0" y="558"/>
                    <a:pt x="36" y="665"/>
                    <a:pt x="107" y="701"/>
                  </a:cubicBezTo>
                  <a:cubicBezTo>
                    <a:pt x="132" y="718"/>
                    <a:pt x="162" y="725"/>
                    <a:pt x="192" y="725"/>
                  </a:cubicBezTo>
                  <a:cubicBezTo>
                    <a:pt x="247" y="725"/>
                    <a:pt x="303" y="699"/>
                    <a:pt x="333" y="653"/>
                  </a:cubicBezTo>
                  <a:lnTo>
                    <a:pt x="548" y="248"/>
                  </a:lnTo>
                  <a:cubicBezTo>
                    <a:pt x="595" y="177"/>
                    <a:pt x="572" y="70"/>
                    <a:pt x="488" y="22"/>
                  </a:cubicBezTo>
                  <a:cubicBezTo>
                    <a:pt x="466" y="7"/>
                    <a:pt x="440" y="0"/>
                    <a:pt x="4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9"/>
          <p:cNvSpPr txBox="1">
            <a:spLocks noGrp="1"/>
          </p:cNvSpPr>
          <p:nvPr>
            <p:ph type="title" idx="4294967295"/>
          </p:nvPr>
        </p:nvSpPr>
        <p:spPr>
          <a:xfrm>
            <a:off x="436600" y="-27950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need longer text?</a:t>
            </a:r>
            <a:endParaRPr/>
          </a:p>
        </p:txBody>
      </p:sp>
      <p:sp>
        <p:nvSpPr>
          <p:cNvPr id="345" name="Google Shape;345;p39"/>
          <p:cNvSpPr txBox="1">
            <a:spLocks noGrp="1"/>
          </p:cNvSpPr>
          <p:nvPr>
            <p:ph type="subTitle" idx="1"/>
          </p:nvPr>
        </p:nvSpPr>
        <p:spPr>
          <a:xfrm>
            <a:off x="4724400" y="604837"/>
            <a:ext cx="3858775" cy="3933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800" b="1" dirty="0">
                <a:latin typeface="Manrope" panose="020B0604020202020204" charset="0"/>
              </a:rPr>
              <a:t>Ενεργητικές Τεχνικές 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l-GR" b="1" dirty="0">
              <a:latin typeface="Manrope" panose="020B0604020202020204" charset="0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l-GR" sz="1600" i="0" u="none" strike="noStrike" dirty="0">
                <a:solidFill>
                  <a:schemeClr val="bg1"/>
                </a:solidFill>
                <a:effectLst/>
                <a:latin typeface="Inter Tight" panose="020B0604020202020204" charset="0"/>
                <a:ea typeface="Inter Tight" panose="020B0604020202020204" charset="0"/>
                <a:cs typeface="Inter Tight" panose="020B0604020202020204" charset="0"/>
              </a:rPr>
              <a:t>Συστήματα </a:t>
            </a:r>
            <a:r>
              <a:rPr lang="el-GR" sz="1600" b="1" i="0" u="none" strike="noStrike" dirty="0">
                <a:solidFill>
                  <a:schemeClr val="bg1"/>
                </a:solidFill>
                <a:effectLst/>
                <a:latin typeface="Inter Tight" panose="020B0604020202020204" charset="0"/>
                <a:ea typeface="Inter Tight" panose="020B0604020202020204" charset="0"/>
                <a:cs typeface="Inter Tight" panose="020B0604020202020204" charset="0"/>
              </a:rPr>
              <a:t>ενεργού θερμικού ελέγχου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l-GR" sz="1600" b="1" i="0" u="none" strike="noStrike" dirty="0">
              <a:solidFill>
                <a:schemeClr val="bg1"/>
              </a:solidFill>
              <a:effectLst/>
              <a:latin typeface="Inter Tight" panose="020B0604020202020204" charset="0"/>
              <a:ea typeface="Inter Tight" panose="020B0604020202020204" charset="0"/>
              <a:cs typeface="Inter Tight" panose="020B0604020202020204" charset="0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l-GR" sz="1600" dirty="0">
                <a:solidFill>
                  <a:schemeClr val="bg1"/>
                </a:solidFill>
                <a:latin typeface="Inter Tight" panose="020B0604020202020204" charset="0"/>
                <a:ea typeface="Inter Tight" panose="020B0604020202020204" charset="0"/>
                <a:cs typeface="Inter Tight" panose="020B0604020202020204" charset="0"/>
              </a:rPr>
              <a:t>Λογισμικό </a:t>
            </a:r>
            <a:r>
              <a:rPr lang="el-GR" sz="1600" b="1" dirty="0">
                <a:solidFill>
                  <a:schemeClr val="bg1"/>
                </a:solidFill>
                <a:latin typeface="Inter Tight" panose="020B0604020202020204" charset="0"/>
                <a:ea typeface="Inter Tight" panose="020B0604020202020204" charset="0"/>
                <a:cs typeface="Inter Tight" panose="020B0604020202020204" charset="0"/>
              </a:rPr>
              <a:t>προσομοίωσης</a:t>
            </a:r>
            <a:r>
              <a:rPr lang="el-GR" sz="1600" dirty="0">
                <a:solidFill>
                  <a:schemeClr val="bg1"/>
                </a:solidFill>
                <a:latin typeface="Inter Tight" panose="020B0604020202020204" charset="0"/>
                <a:ea typeface="Inter Tight" panose="020B0604020202020204" charset="0"/>
                <a:cs typeface="Inter Tight" panose="020B0604020202020204" charset="0"/>
              </a:rPr>
              <a:t> και </a:t>
            </a:r>
            <a:r>
              <a:rPr lang="el-GR" sz="1600" b="1" dirty="0">
                <a:solidFill>
                  <a:schemeClr val="bg1"/>
                </a:solidFill>
                <a:latin typeface="Inter Tight" panose="020B0604020202020204" charset="0"/>
                <a:ea typeface="Inter Tight" panose="020B0604020202020204" charset="0"/>
                <a:cs typeface="Inter Tight" panose="020B0604020202020204" charset="0"/>
              </a:rPr>
              <a:t>μοντελοποιήσης</a:t>
            </a:r>
            <a:r>
              <a:rPr lang="el-GR" sz="1600" dirty="0">
                <a:solidFill>
                  <a:schemeClr val="bg1"/>
                </a:solidFill>
                <a:latin typeface="Inter Tight" panose="020B0604020202020204" charset="0"/>
                <a:ea typeface="Inter Tight" panose="020B0604020202020204" charset="0"/>
                <a:cs typeface="Inter Tight" panose="020B0604020202020204" charset="0"/>
              </a:rPr>
              <a:t> </a:t>
            </a:r>
          </a:p>
        </p:txBody>
      </p:sp>
      <p:sp>
        <p:nvSpPr>
          <p:cNvPr id="346" name="Google Shape;346;p39"/>
          <p:cNvSpPr txBox="1">
            <a:spLocks noGrp="1"/>
          </p:cNvSpPr>
          <p:nvPr>
            <p:ph type="subTitle" idx="2"/>
          </p:nvPr>
        </p:nvSpPr>
        <p:spPr>
          <a:xfrm>
            <a:off x="560825" y="604837"/>
            <a:ext cx="3512100" cy="3933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800" b="1" dirty="0">
                <a:latin typeface="Manrope" panose="020B0604020202020204" charset="0"/>
              </a:rPr>
              <a:t>Παθητικές Τεχνικές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l-GR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l-GR" sz="1600" i="0" u="none" strike="noStrike" dirty="0">
                <a:solidFill>
                  <a:schemeClr val="bg1"/>
                </a:solidFill>
                <a:effectLst/>
                <a:latin typeface="Inter Tight" panose="020B0604020202020204" charset="0"/>
                <a:ea typeface="Inter Tight" panose="020B0604020202020204" charset="0"/>
                <a:cs typeface="Inter Tight" panose="020B0604020202020204" charset="0"/>
              </a:rPr>
              <a:t>Θερμικές </a:t>
            </a:r>
            <a:r>
              <a:rPr lang="el-GR" sz="1600" b="1" i="0" u="none" strike="noStrike" dirty="0">
                <a:solidFill>
                  <a:schemeClr val="bg1"/>
                </a:solidFill>
                <a:effectLst/>
                <a:latin typeface="Inter Tight" panose="020B0604020202020204" charset="0"/>
                <a:ea typeface="Inter Tight" panose="020B0604020202020204" charset="0"/>
                <a:cs typeface="Inter Tight" panose="020B0604020202020204" charset="0"/>
              </a:rPr>
              <a:t>επικαλύψεις</a:t>
            </a:r>
            <a:r>
              <a:rPr lang="el-GR" sz="1600" i="0" u="none" strike="noStrike" dirty="0">
                <a:solidFill>
                  <a:schemeClr val="bg1"/>
                </a:solidFill>
                <a:effectLst/>
                <a:latin typeface="Inter Tight" panose="020B0604020202020204" charset="0"/>
                <a:ea typeface="Inter Tight" panose="020B0604020202020204" charset="0"/>
                <a:cs typeface="Inter Tight" panose="020B0604020202020204" charset="0"/>
              </a:rPr>
              <a:t> και </a:t>
            </a:r>
            <a:r>
              <a:rPr lang="el-GR" sz="1600" b="1" i="0" u="none" strike="noStrike" dirty="0">
                <a:solidFill>
                  <a:schemeClr val="bg1"/>
                </a:solidFill>
                <a:effectLst/>
                <a:latin typeface="Inter Tight" panose="020B0604020202020204" charset="0"/>
                <a:ea typeface="Inter Tight" panose="020B0604020202020204" charset="0"/>
                <a:cs typeface="Inter Tight" panose="020B0604020202020204" charset="0"/>
              </a:rPr>
              <a:t>μονωτές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l-GR" sz="1600" dirty="0">
              <a:solidFill>
                <a:schemeClr val="bg1"/>
              </a:solidFill>
              <a:latin typeface="Inter Tight" panose="020B0604020202020204" charset="0"/>
              <a:ea typeface="Inter Tight" panose="020B0604020202020204" charset="0"/>
              <a:cs typeface="Inter Tight" panose="020B0604020202020204" charset="0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l-GR" sz="1600" i="0" u="none" strike="noStrike" dirty="0">
                <a:solidFill>
                  <a:schemeClr val="bg1"/>
                </a:solidFill>
                <a:effectLst/>
                <a:latin typeface="Inter Tight" panose="020B0604020202020204" charset="0"/>
                <a:ea typeface="Inter Tight" panose="020B0604020202020204" charset="0"/>
                <a:cs typeface="Inter Tight" panose="020B0604020202020204" charset="0"/>
              </a:rPr>
              <a:t>Υλικά με </a:t>
            </a:r>
            <a:r>
              <a:rPr lang="el-GR" sz="1600" b="1" i="0" u="none" strike="noStrike" dirty="0">
                <a:solidFill>
                  <a:schemeClr val="bg1"/>
                </a:solidFill>
                <a:effectLst/>
                <a:latin typeface="Inter Tight" panose="020B0604020202020204" charset="0"/>
                <a:ea typeface="Inter Tight" panose="020B0604020202020204" charset="0"/>
                <a:cs typeface="Inter Tight" panose="020B0604020202020204" charset="0"/>
              </a:rPr>
              <a:t>χαμηλούς συντελεστές θερμικής διαστολής </a:t>
            </a:r>
            <a:r>
              <a:rPr lang="el-GR" sz="1600" b="0" i="0" u="none" strike="noStrike" dirty="0">
                <a:solidFill>
                  <a:schemeClr val="bg1"/>
                </a:solidFill>
                <a:effectLst/>
                <a:latin typeface="Inter Tight" panose="020B0604020202020204" charset="0"/>
                <a:ea typeface="Inter Tight" panose="020B0604020202020204" charset="0"/>
                <a:cs typeface="Inter Tight" panose="020B0604020202020204" charset="0"/>
              </a:rPr>
              <a:t>(CTE)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l-GR" sz="1600" b="0" i="0" u="none" strike="noStrike" dirty="0">
              <a:solidFill>
                <a:schemeClr val="bg1"/>
              </a:solidFill>
              <a:effectLst/>
              <a:latin typeface="Inter Tight" panose="020B0604020202020204" charset="0"/>
              <a:ea typeface="Inter Tight" panose="020B0604020202020204" charset="0"/>
              <a:cs typeface="Inter Tight" panose="020B0604020202020204" charset="0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l-GR" sz="1600" b="1" dirty="0">
                <a:solidFill>
                  <a:schemeClr val="bg1"/>
                </a:solidFill>
                <a:latin typeface="Inter Tight" panose="020B0604020202020204" charset="0"/>
                <a:ea typeface="Inter Tight" panose="020B0604020202020204" charset="0"/>
                <a:cs typeface="Inter Tight" panose="020B0604020202020204" charset="0"/>
              </a:rPr>
              <a:t>Ψύκτρες</a:t>
            </a:r>
            <a:r>
              <a:rPr lang="el-GR" sz="1600" i="0" u="none" strike="noStrike" dirty="0">
                <a:solidFill>
                  <a:schemeClr val="bg1"/>
                </a:solidFill>
                <a:effectLst/>
                <a:latin typeface="Inter Tight" panose="020B0604020202020204" charset="0"/>
                <a:ea typeface="Inter Tight" panose="020B0604020202020204" charset="0"/>
                <a:cs typeface="Inter Tight" panose="020B0604020202020204" charset="0"/>
              </a:rPr>
              <a:t> θερμότητας</a:t>
            </a:r>
            <a:endParaRPr sz="1600" dirty="0">
              <a:solidFill>
                <a:schemeClr val="bg1"/>
              </a:solidFill>
              <a:latin typeface="Inter Tight" panose="020B0604020202020204" charset="0"/>
              <a:ea typeface="Inter Tight" panose="020B0604020202020204" charset="0"/>
              <a:cs typeface="Inter Tight" panose="020B0604020202020204" charset="0"/>
            </a:endParaRPr>
          </a:p>
        </p:txBody>
      </p:sp>
      <p:cxnSp>
        <p:nvCxnSpPr>
          <p:cNvPr id="2" name="Google Shape;390;p40">
            <a:extLst>
              <a:ext uri="{FF2B5EF4-FFF2-40B4-BE49-F238E27FC236}">
                <a16:creationId xmlns:a16="http://schemas.microsoft.com/office/drawing/2014/main" id="{C13E281A-0244-9316-68DC-733EEBECBD9B}"/>
              </a:ext>
            </a:extLst>
          </p:cNvPr>
          <p:cNvCxnSpPr/>
          <p:nvPr/>
        </p:nvCxnSpPr>
        <p:spPr>
          <a:xfrm rot="10800000">
            <a:off x="4364939" y="275700"/>
            <a:ext cx="0" cy="459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600" dirty="0"/>
              <a:t>Παρακολούθηση θερμοκρασίας στο διάστημα</a:t>
            </a:r>
            <a:endParaRPr sz="2600" dirty="0"/>
          </a:p>
        </p:txBody>
      </p:sp>
      <p:sp>
        <p:nvSpPr>
          <p:cNvPr id="270" name="Google Shape;270;p37"/>
          <p:cNvSpPr txBox="1">
            <a:spLocks noGrp="1"/>
          </p:cNvSpPr>
          <p:nvPr>
            <p:ph type="subTitle" idx="1"/>
          </p:nvPr>
        </p:nvSpPr>
        <p:spPr>
          <a:xfrm>
            <a:off x="849707" y="1845629"/>
            <a:ext cx="2816702" cy="11024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l-GR" sz="1200" b="0" i="0" u="none" strike="noStrike" dirty="0">
                <a:solidFill>
                  <a:schemeClr val="bg1"/>
                </a:solidFill>
                <a:effectLst/>
                <a:latin typeface="Inter Tight" panose="020B0604020202020204" charset="0"/>
                <a:ea typeface="Inter Tight" panose="020B0604020202020204" charset="0"/>
                <a:cs typeface="Inter Tight" panose="020B0604020202020204" charset="0"/>
              </a:rPr>
              <a:t>Θερμοκρασιακά ευαίσθητοι αντιστάτες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l-GR" sz="500" b="0" i="0" u="none" strike="noStrike" dirty="0">
              <a:solidFill>
                <a:schemeClr val="bg1"/>
              </a:solidFill>
              <a:effectLst/>
              <a:latin typeface="Inter Tight" panose="020B0604020202020204" charset="0"/>
              <a:ea typeface="Inter Tight" panose="020B0604020202020204" charset="0"/>
              <a:cs typeface="Inter Tight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l-GR" sz="1200" dirty="0">
                <a:solidFill>
                  <a:schemeClr val="bg1"/>
                </a:solidFill>
                <a:latin typeface="Inter Tight" panose="020B0604020202020204" charset="0"/>
                <a:ea typeface="Inter Tight" panose="020B0604020202020204" charset="0"/>
                <a:cs typeface="Inter Tight" panose="020B0604020202020204" charset="0"/>
              </a:rPr>
              <a:t>Μ</a:t>
            </a:r>
            <a:r>
              <a:rPr lang="el-GR" sz="1200" b="0" i="0" u="none" strike="noStrike" dirty="0">
                <a:solidFill>
                  <a:schemeClr val="bg1"/>
                </a:solidFill>
                <a:effectLst/>
                <a:latin typeface="Inter Tight" panose="020B0604020202020204" charset="0"/>
                <a:ea typeface="Inter Tight" panose="020B0604020202020204" charset="0"/>
                <a:cs typeface="Inter Tight" panose="020B0604020202020204" charset="0"/>
              </a:rPr>
              <a:t>εταβάλλουν την αντίστασή τους με τις αλλαγές της θερμοκρασίας</a:t>
            </a:r>
            <a:endParaRPr sz="1200" dirty="0">
              <a:solidFill>
                <a:schemeClr val="bg1"/>
              </a:solidFill>
              <a:latin typeface="Inter Tight" panose="020B0604020202020204" charset="0"/>
              <a:ea typeface="Inter Tight" panose="020B0604020202020204" charset="0"/>
              <a:cs typeface="Inter Tight" panose="020B0604020202020204" charset="0"/>
            </a:endParaRPr>
          </a:p>
        </p:txBody>
      </p:sp>
      <p:sp>
        <p:nvSpPr>
          <p:cNvPr id="271" name="Google Shape;271;p37"/>
          <p:cNvSpPr txBox="1">
            <a:spLocks noGrp="1"/>
          </p:cNvSpPr>
          <p:nvPr>
            <p:ph type="title" idx="2"/>
          </p:nvPr>
        </p:nvSpPr>
        <p:spPr>
          <a:xfrm>
            <a:off x="798056" y="1222545"/>
            <a:ext cx="7854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l-GR" dirty="0"/>
              <a:t>1</a:t>
            </a:r>
            <a:endParaRPr dirty="0"/>
          </a:p>
        </p:txBody>
      </p:sp>
      <p:sp>
        <p:nvSpPr>
          <p:cNvPr id="272" name="Google Shape;272;p37"/>
          <p:cNvSpPr txBox="1">
            <a:spLocks noGrp="1"/>
          </p:cNvSpPr>
          <p:nvPr>
            <p:ph type="subTitle" idx="3"/>
          </p:nvPr>
        </p:nvSpPr>
        <p:spPr>
          <a:xfrm>
            <a:off x="713225" y="1429950"/>
            <a:ext cx="3738536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000" dirty="0"/>
              <a:t>           </a:t>
            </a:r>
            <a:r>
              <a:rPr lang="en-US" sz="1800" dirty="0"/>
              <a:t>Thermistor</a:t>
            </a:r>
            <a:endParaRPr sz="1800" dirty="0"/>
          </a:p>
        </p:txBody>
      </p:sp>
      <p:sp>
        <p:nvSpPr>
          <p:cNvPr id="276" name="Google Shape;276;p37"/>
          <p:cNvSpPr txBox="1">
            <a:spLocks noGrp="1"/>
          </p:cNvSpPr>
          <p:nvPr>
            <p:ph type="subTitle" idx="7"/>
          </p:nvPr>
        </p:nvSpPr>
        <p:spPr>
          <a:xfrm>
            <a:off x="4619912" y="2002410"/>
            <a:ext cx="2952386" cy="11024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l-GR" sz="1200" dirty="0">
                <a:solidFill>
                  <a:schemeClr val="bg1"/>
                </a:solidFill>
                <a:latin typeface="Inter Tight" panose="020B0604020202020204" charset="0"/>
                <a:ea typeface="Inter Tight" panose="020B0604020202020204" charset="0"/>
                <a:cs typeface="Inter Tight" panose="020B0604020202020204" charset="0"/>
              </a:rPr>
              <a:t>Μ</a:t>
            </a:r>
            <a:r>
              <a:rPr lang="el-GR" sz="1200" b="0" i="0" u="none" strike="noStrike" dirty="0">
                <a:solidFill>
                  <a:schemeClr val="bg1"/>
                </a:solidFill>
                <a:effectLst/>
                <a:latin typeface="Inter Tight" panose="020B0604020202020204" charset="0"/>
                <a:ea typeface="Inter Tight" panose="020B0604020202020204" charset="0"/>
                <a:cs typeface="Inter Tight" panose="020B0604020202020204" charset="0"/>
              </a:rPr>
              <a:t>εταβολή της αντίστασης ενός μεταλλικού σύρματος ή ενός στοιχείου λεπτής μεμβράνης</a:t>
            </a:r>
            <a:endParaRPr lang="en-US" sz="1200" dirty="0">
              <a:solidFill>
                <a:schemeClr val="bg1"/>
              </a:solidFill>
              <a:latin typeface="Inter Tight" panose="020B0604020202020204" charset="0"/>
              <a:ea typeface="Inter Tight" panose="020B0604020202020204" charset="0"/>
              <a:cs typeface="Inter Tight" panose="020B0604020202020204" charset="0"/>
            </a:endParaRPr>
          </a:p>
        </p:txBody>
      </p:sp>
      <p:sp>
        <p:nvSpPr>
          <p:cNvPr id="277" name="Google Shape;277;p37"/>
          <p:cNvSpPr txBox="1">
            <a:spLocks noGrp="1"/>
          </p:cNvSpPr>
          <p:nvPr>
            <p:ph type="title" idx="8"/>
          </p:nvPr>
        </p:nvSpPr>
        <p:spPr>
          <a:xfrm>
            <a:off x="4451761" y="1205250"/>
            <a:ext cx="7854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78" name="Google Shape;278;p37"/>
          <p:cNvSpPr txBox="1">
            <a:spLocks noGrp="1"/>
          </p:cNvSpPr>
          <p:nvPr>
            <p:ph type="subTitle" idx="9"/>
          </p:nvPr>
        </p:nvSpPr>
        <p:spPr>
          <a:xfrm>
            <a:off x="4605797" y="1603229"/>
            <a:ext cx="399464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        </a:t>
            </a:r>
            <a:r>
              <a:rPr lang="el-GR" sz="1400" dirty="0"/>
              <a:t>Ανιχνευτές θερμοκρασίας αντίστασης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400" dirty="0"/>
              <a:t>            (</a:t>
            </a:r>
            <a:r>
              <a:rPr lang="en-US" sz="1400" dirty="0"/>
              <a:t>RTDs)</a:t>
            </a:r>
            <a:r>
              <a:rPr lang="el-GR" sz="1400" dirty="0"/>
              <a:t> </a:t>
            </a:r>
            <a:endParaRPr lang="en-US" sz="1400" dirty="0"/>
          </a:p>
        </p:txBody>
      </p:sp>
      <p:sp>
        <p:nvSpPr>
          <p:cNvPr id="3" name="Google Shape;277;p37">
            <a:extLst>
              <a:ext uri="{FF2B5EF4-FFF2-40B4-BE49-F238E27FC236}">
                <a16:creationId xmlns:a16="http://schemas.microsoft.com/office/drawing/2014/main" id="{D0AB31C4-B85C-DCF5-7595-C3F60FDC0027}"/>
              </a:ext>
            </a:extLst>
          </p:cNvPr>
          <p:cNvSpPr txBox="1">
            <a:spLocks/>
          </p:cNvSpPr>
          <p:nvPr/>
        </p:nvSpPr>
        <p:spPr>
          <a:xfrm>
            <a:off x="795913" y="2838788"/>
            <a:ext cx="785400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4" name="Google Shape;277;p37">
            <a:extLst>
              <a:ext uri="{FF2B5EF4-FFF2-40B4-BE49-F238E27FC236}">
                <a16:creationId xmlns:a16="http://schemas.microsoft.com/office/drawing/2014/main" id="{81F7FF54-9ED4-76D3-DB75-4EA6B14EB156}"/>
              </a:ext>
            </a:extLst>
          </p:cNvPr>
          <p:cNvSpPr txBox="1">
            <a:spLocks/>
          </p:cNvSpPr>
          <p:nvPr/>
        </p:nvSpPr>
        <p:spPr>
          <a:xfrm>
            <a:off x="4451761" y="2838788"/>
            <a:ext cx="785400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6" name="Google Shape;272;p37">
            <a:extLst>
              <a:ext uri="{FF2B5EF4-FFF2-40B4-BE49-F238E27FC236}">
                <a16:creationId xmlns:a16="http://schemas.microsoft.com/office/drawing/2014/main" id="{37E5D0B9-DE84-AB2A-F122-6B793BE7F6A7}"/>
              </a:ext>
            </a:extLst>
          </p:cNvPr>
          <p:cNvSpPr txBox="1">
            <a:spLocks/>
          </p:cNvSpPr>
          <p:nvPr/>
        </p:nvSpPr>
        <p:spPr>
          <a:xfrm>
            <a:off x="788910" y="3014107"/>
            <a:ext cx="373853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200" b="1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2000" dirty="0"/>
              <a:t>           </a:t>
            </a:r>
            <a:r>
              <a:rPr lang="en-US" sz="1800" dirty="0"/>
              <a:t>Therm</a:t>
            </a:r>
            <a:r>
              <a:rPr lang="el-GR" sz="1800" dirty="0"/>
              <a:t>ο</a:t>
            </a:r>
            <a:r>
              <a:rPr lang="en-US" sz="1800" dirty="0"/>
              <a:t>couples</a:t>
            </a:r>
          </a:p>
        </p:txBody>
      </p:sp>
      <p:sp>
        <p:nvSpPr>
          <p:cNvPr id="7" name="Google Shape;272;p37">
            <a:extLst>
              <a:ext uri="{FF2B5EF4-FFF2-40B4-BE49-F238E27FC236}">
                <a16:creationId xmlns:a16="http://schemas.microsoft.com/office/drawing/2014/main" id="{CCD50215-A17F-F7BC-AC14-F5588703F7C1}"/>
              </a:ext>
            </a:extLst>
          </p:cNvPr>
          <p:cNvSpPr txBox="1">
            <a:spLocks/>
          </p:cNvSpPr>
          <p:nvPr/>
        </p:nvSpPr>
        <p:spPr>
          <a:xfrm>
            <a:off x="4590820" y="2971347"/>
            <a:ext cx="550573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200" b="1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400" dirty="0"/>
              <a:t>           </a:t>
            </a:r>
            <a:r>
              <a:rPr lang="el-GR" sz="1400" dirty="0"/>
              <a:t>Αισθητήρες οπτικών ινών</a:t>
            </a:r>
            <a:endParaRPr lang="en-US" sz="1400" dirty="0"/>
          </a:p>
        </p:txBody>
      </p:sp>
      <p:sp>
        <p:nvSpPr>
          <p:cNvPr id="8" name="Google Shape;276;p37">
            <a:extLst>
              <a:ext uri="{FF2B5EF4-FFF2-40B4-BE49-F238E27FC236}">
                <a16:creationId xmlns:a16="http://schemas.microsoft.com/office/drawing/2014/main" id="{34F1C599-8D72-6691-2FD0-381F90B990AC}"/>
              </a:ext>
            </a:extLst>
          </p:cNvPr>
          <p:cNvSpPr txBox="1">
            <a:spLocks/>
          </p:cNvSpPr>
          <p:nvPr/>
        </p:nvSpPr>
        <p:spPr>
          <a:xfrm>
            <a:off x="849707" y="3527889"/>
            <a:ext cx="2952386" cy="110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200" dirty="0">
                <a:solidFill>
                  <a:schemeClr val="bg1"/>
                </a:solidFill>
                <a:latin typeface="Inter Tight" panose="020B0604020202020204" charset="0"/>
                <a:ea typeface="Inter Tight" panose="020B0604020202020204" charset="0"/>
                <a:cs typeface="Inter Tight" panose="020B0604020202020204" charset="0"/>
              </a:rPr>
              <a:t>Τάση στην ένωση δύο διαφορετικών μετάλλων </a:t>
            </a:r>
            <a:endParaRPr lang="en-US" sz="1200" dirty="0">
              <a:solidFill>
                <a:schemeClr val="bg1"/>
              </a:solidFill>
              <a:latin typeface="Inter Tight" panose="020B0604020202020204" charset="0"/>
              <a:ea typeface="Inter Tight" panose="020B0604020202020204" charset="0"/>
              <a:cs typeface="Inter Tight" panose="020B0604020202020204" charset="0"/>
            </a:endParaRPr>
          </a:p>
        </p:txBody>
      </p:sp>
      <p:sp>
        <p:nvSpPr>
          <p:cNvPr id="9" name="Google Shape;276;p37">
            <a:extLst>
              <a:ext uri="{FF2B5EF4-FFF2-40B4-BE49-F238E27FC236}">
                <a16:creationId xmlns:a16="http://schemas.microsoft.com/office/drawing/2014/main" id="{2F672060-E882-E2D6-5EF9-A7E0D6F3E11F}"/>
              </a:ext>
            </a:extLst>
          </p:cNvPr>
          <p:cNvSpPr txBox="1">
            <a:spLocks/>
          </p:cNvSpPr>
          <p:nvPr/>
        </p:nvSpPr>
        <p:spPr>
          <a:xfrm>
            <a:off x="4619912" y="3492614"/>
            <a:ext cx="2952386" cy="110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200" dirty="0">
                <a:solidFill>
                  <a:schemeClr val="bg1"/>
                </a:solidFill>
                <a:latin typeface="Inter Tight" panose="020B0604020202020204" charset="0"/>
                <a:ea typeface="Inter Tight" panose="020B0604020202020204" charset="0"/>
                <a:cs typeface="Inter Tight" panose="020B0604020202020204" charset="0"/>
              </a:rPr>
              <a:t>Συνδυασμός πηγής φωτός και καλωδίου οπτικών ινών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sz="500" dirty="0">
              <a:solidFill>
                <a:schemeClr val="bg1"/>
              </a:solidFill>
              <a:latin typeface="Inter Tight" panose="020B0604020202020204" charset="0"/>
              <a:ea typeface="Inter Tight" panose="020B0604020202020204" charset="0"/>
              <a:cs typeface="Inter Tigh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200" dirty="0">
                <a:solidFill>
                  <a:schemeClr val="bg1"/>
                </a:solidFill>
                <a:latin typeface="Inter Tight" panose="020B0604020202020204" charset="0"/>
                <a:ea typeface="Inter Tight" panose="020B0604020202020204" charset="0"/>
                <a:cs typeface="Inter Tight" panose="020B0604020202020204" charset="0"/>
              </a:rPr>
              <a:t>Εντοπισμός των διακυμάνσεων της έντασης ή του μήκους κύματος του φωτός </a:t>
            </a:r>
            <a:endParaRPr lang="en-US" sz="1200" dirty="0">
              <a:solidFill>
                <a:schemeClr val="bg1"/>
              </a:solidFill>
              <a:latin typeface="Inter Tight" panose="020B0604020202020204" charset="0"/>
              <a:ea typeface="Inter Tight" panose="020B0604020202020204" charset="0"/>
              <a:cs typeface="Inter T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099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2"/>
          <p:cNvSpPr/>
          <p:nvPr/>
        </p:nvSpPr>
        <p:spPr>
          <a:xfrm>
            <a:off x="4632907" y="2721267"/>
            <a:ext cx="3830056" cy="1607845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42"/>
          <p:cNvSpPr/>
          <p:nvPr/>
        </p:nvSpPr>
        <p:spPr>
          <a:xfrm>
            <a:off x="412587" y="719139"/>
            <a:ext cx="3949863" cy="2233611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Εικόνα 14" descr="Εικόνα που περιέχει κείμενο, γραμμή, διάγραμμα, γράφημα">
            <a:extLst>
              <a:ext uri="{FF2B5EF4-FFF2-40B4-BE49-F238E27FC236}">
                <a16:creationId xmlns:a16="http://schemas.microsoft.com/office/drawing/2014/main" id="{992595F6-BA5D-4804-81F6-48D316DA7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318" y="2779859"/>
            <a:ext cx="3741535" cy="1502819"/>
          </a:xfrm>
          <a:prstGeom prst="rect">
            <a:avLst/>
          </a:prstGeom>
        </p:spPr>
      </p:pic>
      <p:pic>
        <p:nvPicPr>
          <p:cNvPr id="17" name="Εικόνα 16" descr="Εικόνα που περιέχει κείμενο, στιγμιότυπο οθόνης, γραμματοσειρά, αριθμός&#10;&#10;Περιγραφή που δημιουργήθηκε αυτόματα">
            <a:extLst>
              <a:ext uri="{FF2B5EF4-FFF2-40B4-BE49-F238E27FC236}">
                <a16:creationId xmlns:a16="http://schemas.microsoft.com/office/drawing/2014/main" id="{8E2C7BF9-C82C-6F88-1D5B-964B63F57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97" y="749389"/>
            <a:ext cx="3865042" cy="2163451"/>
          </a:xfrm>
          <a:prstGeom prst="rect">
            <a:avLst/>
          </a:prstGeom>
        </p:spPr>
      </p:pic>
      <p:pic>
        <p:nvPicPr>
          <p:cNvPr id="21" name="Εικόνα 20" descr="Εικόνα που περιέχει στιγμιότυπο οθόνης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95C91241-2952-9D1E-618D-25567413F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6318" y="1097067"/>
            <a:ext cx="2795709" cy="1325166"/>
          </a:xfrm>
          <a:prstGeom prst="rect">
            <a:avLst/>
          </a:prstGeom>
        </p:spPr>
      </p:pic>
      <p:pic>
        <p:nvPicPr>
          <p:cNvPr id="23" name="Εικόνα 22" descr="Εικόνα που περιέχει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B01BC751-0994-51AC-CB0B-BA7C013D1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263" y="3148014"/>
            <a:ext cx="2482264" cy="12460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LE for Astronomical Science by Slidesgo">
  <a:themeElements>
    <a:clrScheme name="Simple Light">
      <a:dk1>
        <a:srgbClr val="000000"/>
      </a:dk1>
      <a:lt1>
        <a:srgbClr val="F8F8F8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8F8F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</TotalTime>
  <Words>655</Words>
  <Application>Microsoft Office PowerPoint</Application>
  <PresentationFormat>Προβολή στην οθόνη (16:9)</PresentationFormat>
  <Paragraphs>159</Paragraphs>
  <Slides>18</Slides>
  <Notes>17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10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18</vt:i4>
      </vt:variant>
    </vt:vector>
  </HeadingPairs>
  <TitlesOfParts>
    <vt:vector size="29" baseType="lpstr">
      <vt:lpstr>Inter Tight</vt:lpstr>
      <vt:lpstr>Wingdings</vt:lpstr>
      <vt:lpstr>Ubuntu</vt:lpstr>
      <vt:lpstr>Nunito Light</vt:lpstr>
      <vt:lpstr>Courier New</vt:lpstr>
      <vt:lpstr>Titillium Web</vt:lpstr>
      <vt:lpstr>Manrope</vt:lpstr>
      <vt:lpstr>Anaheim</vt:lpstr>
      <vt:lpstr>Bebas Neue</vt:lpstr>
      <vt:lpstr>Arial</vt:lpstr>
      <vt:lpstr>TLE for Astronomical Science by Slidesgo</vt:lpstr>
      <vt:lpstr>Ηλεκτρονικά κυκλώματα στο διάστημα :  Πρόβλημα Θερμοκρασίας</vt:lpstr>
      <vt:lpstr>Εισαγωγή</vt:lpstr>
      <vt:lpstr>Παρουσίαση του PowerPoint</vt:lpstr>
      <vt:lpstr>Προβλήματα Θερμοκρασίας στο διάστημα</vt:lpstr>
      <vt:lpstr>Προβλήματα Θερμοκρασίας στο διάστημα</vt:lpstr>
      <vt:lpstr>Λύσεις ; </vt:lpstr>
      <vt:lpstr>Do you need longer text?</vt:lpstr>
      <vt:lpstr>Παρακολούθηση θερμοκρασίας στο διάστημα</vt:lpstr>
      <vt:lpstr>Παρουσίαση του PowerPoint</vt:lpstr>
      <vt:lpstr>05</vt:lpstr>
      <vt:lpstr>Νανοδορυφόροι</vt:lpstr>
      <vt:lpstr>Προκλήσεις</vt:lpstr>
      <vt:lpstr>Προσομοίωση  Διαστημικών  Συνθηκών</vt:lpstr>
      <vt:lpstr>Vacuum Chambers</vt:lpstr>
      <vt:lpstr>Είδη Vacuum Chambers</vt:lpstr>
      <vt:lpstr>Παραδείγματα</vt:lpstr>
      <vt:lpstr>Παρουσίαση του PowerPoint</vt:lpstr>
      <vt:lpstr>Παρουσίαση του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Ηλεκτρονικά κυκλώματα στο διάστημα : Πρόβλημα Θερμοκρασίας</dc:title>
  <cp:lastModifiedBy>Chrysavgi Elisavet Triantafyllidou</cp:lastModifiedBy>
  <cp:revision>34</cp:revision>
  <dcterms:modified xsi:type="dcterms:W3CDTF">2023-05-25T08:18:58Z</dcterms:modified>
</cp:coreProperties>
</file>